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2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0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6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5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0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6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7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1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2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1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0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65940-259A-45E0-9426-B764A9D4BB1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34D25-A149-4DB8-B53E-0EEBE730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7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0608" y="65486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443.</a:t>
            </a:r>
            <a:endParaRPr sz="614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7310" y="59638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1842" y="75191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06902" y="604652"/>
            <a:ext cx="20045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3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u</a:t>
            </a:r>
            <a:r>
              <a:rPr sz="614" u="sng" spc="-13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-5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du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6902" y="707522"/>
            <a:ext cx="23249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u</a:t>
            </a:r>
            <a:r>
              <a:rPr sz="614" spc="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0608" y="89485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444.</a:t>
            </a:r>
            <a:endParaRPr sz="61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7310" y="83638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5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1842" y="99191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82054" y="978139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4306902" y="828323"/>
            <a:ext cx="266700" cy="226769"/>
          </a:xfrm>
          <a:prstGeom prst="rect">
            <a:avLst/>
          </a:prstGeom>
        </p:spPr>
        <p:txBody>
          <a:bodyPr vert="horz" wrap="square" lIns="0" tIns="24678" rIns="0" bIns="0" rtlCol="0">
            <a:spAutoFit/>
          </a:bodyPr>
          <a:lstStyle/>
          <a:p>
            <a:pPr marL="8659">
              <a:spcBef>
                <a:spcPts val="194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14" u="sng" spc="-5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10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-3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r>
              <a:rPr sz="614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126"/>
              </a:spcBef>
            </a:pPr>
            <a:r>
              <a:rPr sz="920" spc="102" baseline="43209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DejaVu Serif"/>
                <a:cs typeface="DejaVu Serif"/>
              </a:rPr>
              <a:t>x</a:t>
            </a:r>
            <a:r>
              <a:rPr sz="614" spc="-8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60608" y="1136658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445.</a:t>
            </a:r>
            <a:endParaRPr sz="614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47310" y="107819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11842" y="123370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60900" y="1086444"/>
            <a:ext cx="19872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</a:t>
            </a:r>
            <a:r>
              <a:rPr sz="614" spc="-10" baseline="37037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15561" y="1203553"/>
            <a:ext cx="289214" cy="0"/>
          </a:xfrm>
          <a:custGeom>
            <a:avLst/>
            <a:gdLst/>
            <a:ahLst/>
            <a:cxnLst/>
            <a:rect l="l" t="t" r="r" b="b"/>
            <a:pathLst>
              <a:path w="424180">
                <a:moveTo>
                  <a:pt x="0" y="0"/>
                </a:moveTo>
                <a:lnTo>
                  <a:pt x="42395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/>
          <p:nvPr/>
        </p:nvSpPr>
        <p:spPr>
          <a:xfrm>
            <a:off x="4382054" y="1219936"/>
            <a:ext cx="222972" cy="0"/>
          </a:xfrm>
          <a:custGeom>
            <a:avLst/>
            <a:gdLst/>
            <a:ahLst/>
            <a:cxnLst/>
            <a:rect l="l" t="t" r="r" b="b"/>
            <a:pathLst>
              <a:path w="327025">
                <a:moveTo>
                  <a:pt x="0" y="0"/>
                </a:moveTo>
                <a:lnTo>
                  <a:pt x="32641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 txBox="1"/>
          <p:nvPr/>
        </p:nvSpPr>
        <p:spPr>
          <a:xfrm>
            <a:off x="4306902" y="1195929"/>
            <a:ext cx="30653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71" baseline="43209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Times New Roman"/>
                <a:cs typeface="Times New Roman"/>
              </a:rPr>
              <a:t>2</a:t>
            </a:r>
            <a:r>
              <a:rPr sz="614" spc="48" dirty="0">
                <a:latin typeface="DejaVu Serif"/>
                <a:cs typeface="DejaVu Serif"/>
              </a:rPr>
              <a:t>x</a:t>
            </a:r>
            <a:r>
              <a:rPr sz="614" spc="-8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4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60608" y="137846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446.</a:t>
            </a:r>
            <a:endParaRPr sz="614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47301" y="1319996"/>
            <a:ext cx="33640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26872" algn="l"/>
              </a:tabLst>
            </a:pPr>
            <a:r>
              <a:rPr sz="409" spc="44" dirty="0">
                <a:latin typeface="Times New Roman"/>
                <a:cs typeface="Times New Roman"/>
              </a:rPr>
              <a:t>5 </a:t>
            </a:r>
            <a:r>
              <a:rPr sz="409" spc="14" dirty="0">
                <a:latin typeface="Times New Roman"/>
                <a:cs typeface="Times New Roman"/>
              </a:rPr>
              <a:t> </a:t>
            </a:r>
            <a:r>
              <a:rPr sz="409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9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1842" y="147551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66554" y="1328249"/>
            <a:ext cx="14633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4" dirty="0">
                <a:latin typeface="DejaVu Serif"/>
                <a:cs typeface="DejaVu Serif"/>
              </a:rPr>
              <a:t>s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-48" dirty="0">
                <a:latin typeface="DejaVu Serif"/>
                <a:cs typeface="DejaVu Serif"/>
              </a:rPr>
              <a:t>ds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89249" y="1461740"/>
            <a:ext cx="174914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8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3960608" y="1620268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447.</a:t>
            </a:r>
            <a:endParaRPr sz="614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67507" y="549182"/>
            <a:ext cx="61913" cy="109642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152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169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166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169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47310" y="156179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11842" y="171731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06902" y="1398585"/>
            <a:ext cx="265834" cy="275151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15586">
              <a:spcBef>
                <a:spcPts val="372"/>
              </a:spcBef>
            </a:pPr>
            <a:r>
              <a:rPr sz="920" spc="-164" baseline="43209" dirty="0">
                <a:latin typeface="DejaVu Sans"/>
                <a:cs typeface="DejaVu Sans"/>
              </a:rPr>
              <a:t>√</a:t>
            </a:r>
            <a:r>
              <a:rPr sz="511" spc="-164" baseline="38888" dirty="0">
                <a:latin typeface="Times New Roman"/>
                <a:cs typeface="Times New Roman"/>
              </a:rPr>
              <a:t>3</a:t>
            </a:r>
            <a:r>
              <a:rPr sz="511" spc="102" baseline="38888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s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307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102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-3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06902" y="1672924"/>
            <a:ext cx="23163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67507" y="1743513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47310" y="1790721"/>
            <a:ext cx="41000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0684" algn="l"/>
              </a:tabLst>
            </a:pPr>
            <a:r>
              <a:rPr sz="409" i="1" spc="20" dirty="0">
                <a:latin typeface="Arial"/>
                <a:cs typeface="Arial"/>
              </a:rPr>
              <a:t>π	</a:t>
            </a:r>
            <a:r>
              <a:rPr sz="409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9" u="sng" spc="-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11842" y="194623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93639" y="190141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60608" y="1849189"/>
            <a:ext cx="8061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1983" algn="l"/>
              </a:tabLst>
            </a:pPr>
            <a:r>
              <a:rPr sz="614" b="1" dirty="0">
                <a:latin typeface="Arial"/>
                <a:cs typeface="Arial"/>
              </a:rPr>
              <a:t>448.	</a:t>
            </a:r>
            <a:r>
              <a:rPr sz="614" spc="-3" dirty="0">
                <a:latin typeface="Times New Roman"/>
                <a:cs typeface="Times New Roman"/>
              </a:rPr>
              <a:t>cos(</a:t>
            </a:r>
            <a:r>
              <a:rPr sz="614" spc="-3" dirty="0">
                <a:latin typeface="DejaVu Serif"/>
                <a:cs typeface="DejaVu Serif"/>
              </a:rPr>
              <a:t>θ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i="1" spc="30" baseline="32407" dirty="0">
                <a:latin typeface="Arial"/>
                <a:cs typeface="Arial"/>
              </a:rPr>
              <a:t>π </a:t>
            </a:r>
            <a:r>
              <a:rPr sz="614" spc="-37" dirty="0">
                <a:latin typeface="Times New Roman"/>
                <a:cs typeface="Times New Roman"/>
              </a:rPr>
              <a:t>)</a:t>
            </a:r>
            <a:r>
              <a:rPr sz="614" spc="-37" dirty="0">
                <a:latin typeface="DejaVu Serif"/>
                <a:cs typeface="DejaVu Serif"/>
              </a:rPr>
              <a:t>dθ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67507" y="197147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60608" y="2077148"/>
            <a:ext cx="41563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8255" algn="l"/>
              </a:tabLst>
            </a:pPr>
            <a:r>
              <a:rPr sz="614" b="1" dirty="0">
                <a:latin typeface="Arial"/>
                <a:cs typeface="Arial"/>
              </a:rPr>
              <a:t>449.	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83793" y="2077148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67507" y="2195119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77352" y="2017241"/>
            <a:ext cx="213880" cy="33678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9186" marR="3464" indent="-75765">
              <a:lnSpc>
                <a:spcPct val="110000"/>
              </a:lnSpc>
              <a:spcBef>
                <a:spcPts val="68"/>
              </a:spcBef>
            </a:pPr>
            <a:r>
              <a:rPr sz="614" u="sng" spc="-4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 </a:t>
            </a:r>
            <a:r>
              <a:rPr sz="614" u="sng" spc="13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14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 </a:t>
            </a:r>
            <a:r>
              <a:rPr sz="614" spc="7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5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215"/>
              </a:spcBef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279617" y="2367689"/>
            <a:ext cx="409575" cy="0"/>
          </a:xfrm>
          <a:custGeom>
            <a:avLst/>
            <a:gdLst/>
            <a:ahLst/>
            <a:cxnLst/>
            <a:rect l="l" t="t" r="r" b="b"/>
            <a:pathLst>
              <a:path w="600710">
                <a:moveTo>
                  <a:pt x="0" y="0"/>
                </a:moveTo>
                <a:lnTo>
                  <a:pt x="60015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 txBox="1"/>
          <p:nvPr/>
        </p:nvSpPr>
        <p:spPr>
          <a:xfrm>
            <a:off x="3960608" y="2300804"/>
            <a:ext cx="39442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8645" algn="l"/>
              </a:tabLst>
            </a:pPr>
            <a:r>
              <a:rPr sz="614" b="1" dirty="0">
                <a:latin typeface="Arial"/>
                <a:cs typeface="Arial"/>
              </a:rPr>
              <a:t>450.	</a:t>
            </a:r>
            <a:r>
              <a:rPr sz="614" spc="13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346110" y="2384081"/>
            <a:ext cx="342900" cy="0"/>
          </a:xfrm>
          <a:custGeom>
            <a:avLst/>
            <a:gdLst/>
            <a:ahLst/>
            <a:cxnLst/>
            <a:rect l="l" t="t" r="r" b="b"/>
            <a:pathLst>
              <a:path w="502919">
                <a:moveTo>
                  <a:pt x="0" y="0"/>
                </a:moveTo>
                <a:lnTo>
                  <a:pt x="50261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 txBox="1"/>
          <p:nvPr/>
        </p:nvSpPr>
        <p:spPr>
          <a:xfrm>
            <a:off x="4337451" y="2360075"/>
            <a:ext cx="36021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03800" y="2300804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60608" y="254807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451.</a:t>
            </a:r>
            <a:endParaRPr sz="614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167507" y="2442388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47310" y="2489596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11842" y="2645122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69091" y="2548073"/>
            <a:ext cx="46932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Times New Roman"/>
                <a:cs typeface="Times New Roman"/>
              </a:rPr>
              <a:t>sin</a:t>
            </a:r>
            <a:r>
              <a:rPr sz="614" spc="35" baseline="41666" dirty="0">
                <a:latin typeface="Times New Roman"/>
                <a:cs typeface="Times New Roman"/>
              </a:rPr>
              <a:t>2 </a:t>
            </a:r>
            <a:r>
              <a:rPr sz="614" spc="-78" dirty="0">
                <a:latin typeface="DejaVu Serif"/>
                <a:cs typeface="DejaVu Serif"/>
              </a:rPr>
              <a:t>θ </a:t>
            </a: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-78" dirty="0">
                <a:latin typeface="DejaVu Serif"/>
                <a:cs typeface="DejaVu Serif"/>
              </a:rPr>
              <a:t>θ </a:t>
            </a:r>
            <a:r>
              <a:rPr sz="614" spc="-72" dirty="0">
                <a:latin typeface="DejaVu Serif"/>
                <a:cs typeface="DejaVu Serif"/>
              </a:rPr>
              <a:t>dθ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42119" y="65486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452.</a:t>
            </a:r>
            <a:endParaRPr sz="614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28812" y="59638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93352" y="75191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488413" y="604652"/>
            <a:ext cx="309995" cy="2134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66"/>
              </a:lnSpc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14" u="sng" spc="4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14" u="sng" spc="4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  <a:p>
            <a:pPr marL="188330">
              <a:lnSpc>
                <a:spcPts val="406"/>
              </a:lnSpc>
            </a:pPr>
            <a:r>
              <a:rPr sz="614" spc="-24" dirty="0">
                <a:latin typeface="DejaVu Serif"/>
                <a:cs typeface="DejaVu Serif"/>
              </a:rPr>
              <a:t>,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-41" dirty="0">
                <a:latin typeface="DejaVu Serif"/>
                <a:cs typeface="DejaVu Serif"/>
              </a:rPr>
              <a:t>dr</a:t>
            </a:r>
            <a:endParaRPr sz="614">
              <a:latin typeface="DejaVu Serif"/>
              <a:cs typeface="DejaVu Serif"/>
            </a:endParaRPr>
          </a:p>
          <a:p>
            <a:pPr marL="8659">
              <a:lnSpc>
                <a:spcPts val="575"/>
              </a:lnSpc>
            </a:pPr>
            <a:r>
              <a:rPr sz="614" spc="-14" dirty="0">
                <a:latin typeface="DejaVu Serif"/>
                <a:cs typeface="DejaVu Serif"/>
              </a:rPr>
              <a:t>r </a:t>
            </a:r>
            <a:r>
              <a:rPr sz="614" spc="20" dirty="0">
                <a:latin typeface="Times New Roman"/>
                <a:cs typeface="Times New Roman"/>
              </a:rPr>
              <a:t>ln</a:t>
            </a:r>
            <a:r>
              <a:rPr sz="614" spc="-123" dirty="0">
                <a:latin typeface="Times New Roman"/>
                <a:cs typeface="Times New Roman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r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142119" y="883587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453.</a:t>
            </a:r>
            <a:endParaRPr sz="614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452468" y="833373"/>
            <a:ext cx="35632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14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</a:t>
            </a:r>
            <a:r>
              <a:rPr sz="614" u="sng" spc="-6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2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452469" y="936243"/>
            <a:ext cx="46629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75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cos</a:t>
            </a:r>
            <a:r>
              <a:rPr sz="614" spc="20" baseline="23148" dirty="0">
                <a:latin typeface="Times New Roman"/>
                <a:cs typeface="Times New Roman"/>
              </a:rPr>
              <a:t>2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920" spc="-46" baseline="37037" dirty="0">
                <a:latin typeface="DejaVu Serif"/>
                <a:cs typeface="DejaVu Serif"/>
              </a:rPr>
              <a:t>dx</a:t>
            </a:r>
            <a:endParaRPr sz="920" baseline="37037">
              <a:latin typeface="DejaVu Serif"/>
              <a:cs typeface="DejaVu Serif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42119" y="1108005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454.</a:t>
            </a:r>
            <a:endParaRPr sz="614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452469" y="1048090"/>
            <a:ext cx="311294" cy="2166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lnSpc>
                <a:spcPct val="110000"/>
              </a:lnSpc>
              <a:spcBef>
                <a:spcPts val="68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14" u="sng" spc="-7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 </a:t>
            </a:r>
            <a:r>
              <a:rPr sz="614" spc="7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3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70049" y="1108005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142119" y="134445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455.</a:t>
            </a:r>
            <a:endParaRPr sz="614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428812" y="128597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93352" y="144150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42119" y="1585207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456.</a:t>
            </a:r>
            <a:endParaRPr sz="614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28812" y="152673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393352" y="168225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478056" y="1344450"/>
            <a:ext cx="443345" cy="29992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z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17" dirty="0">
                <a:latin typeface="DejaVu Serif"/>
                <a:cs typeface="DejaVu Serif"/>
              </a:rPr>
              <a:t>z</a:t>
            </a:r>
            <a:r>
              <a:rPr sz="614" spc="25" baseline="23148" dirty="0">
                <a:latin typeface="Times New Roman"/>
                <a:cs typeface="Times New Roman"/>
              </a:rPr>
              <a:t>2</a:t>
            </a:r>
            <a:r>
              <a:rPr sz="614" spc="-92" baseline="23148" dirty="0">
                <a:latin typeface="Times New Roman"/>
                <a:cs typeface="Times New Roman"/>
              </a:rPr>
              <a:t> </a:t>
            </a:r>
            <a:r>
              <a:rPr sz="614" spc="-51" dirty="0">
                <a:latin typeface="DejaVu Serif"/>
                <a:cs typeface="DejaVu Serif"/>
              </a:rPr>
              <a:t>dz</a:t>
            </a:r>
            <a:endParaRPr sz="614">
              <a:latin typeface="DejaVu Serif"/>
              <a:cs typeface="DejaVu Serif"/>
            </a:endParaRPr>
          </a:p>
          <a:p>
            <a:pPr marL="18617">
              <a:spcBef>
                <a:spcPts val="764"/>
              </a:spcBef>
            </a:pPr>
            <a:r>
              <a:rPr sz="614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ln</a:t>
            </a:r>
            <a:r>
              <a:rPr sz="614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548256" y="1637864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676990" y="1585207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142119" y="183142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457.</a:t>
            </a:r>
            <a:endParaRPr sz="614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349019" y="549181"/>
            <a:ext cx="497898" cy="129353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064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033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367"/>
              </a:spcBef>
              <a:tabLst>
                <a:tab pos="177940" algn="l"/>
                <a:tab pos="488793" algn="l"/>
              </a:tabLst>
            </a:pPr>
            <a:r>
              <a:rPr sz="920" spc="266" baseline="21604" dirty="0">
                <a:latin typeface="Arial"/>
                <a:cs typeface="Arial"/>
              </a:rPr>
              <a:t>∫	</a:t>
            </a:r>
            <a:r>
              <a:rPr sz="614" spc="290" dirty="0">
                <a:latin typeface="Arial"/>
                <a:cs typeface="Arial"/>
              </a:rPr>
              <a:t>√</a:t>
            </a:r>
            <a:r>
              <a:rPr sz="614" u="sng" spc="28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2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917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03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428812" y="1736809"/>
            <a:ext cx="69273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81" dirty="0">
                <a:latin typeface="Arial"/>
                <a:cs typeface="Arial"/>
              </a:rPr>
              <a:t>√</a:t>
            </a:r>
            <a:endParaRPr sz="409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480576" y="177295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814817" y="1820006"/>
            <a:ext cx="14763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r>
              <a:rPr sz="409" spc="119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10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529821" y="1831429"/>
            <a:ext cx="52690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dirty="0">
                <a:latin typeface="DejaVu Serif"/>
                <a:cs typeface="DejaVu Serif"/>
              </a:rPr>
              <a:t>ξ</a:t>
            </a:r>
            <a:r>
              <a:rPr sz="614" dirty="0">
                <a:latin typeface="Times New Roman"/>
                <a:cs typeface="Times New Roman"/>
              </a:rPr>
              <a:t>(1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31" dirty="0">
                <a:latin typeface="Times New Roman"/>
                <a:cs typeface="Times New Roman"/>
              </a:rPr>
              <a:t>2</a:t>
            </a:r>
            <a:r>
              <a:rPr sz="614" spc="-31" dirty="0">
                <a:latin typeface="DejaVu Serif"/>
                <a:cs typeface="DejaVu Serif"/>
              </a:rPr>
              <a:t>ξ 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58" dirty="0">
                <a:latin typeface="Times New Roman"/>
                <a:cs typeface="Times New Roman"/>
              </a:rPr>
              <a:t> </a:t>
            </a:r>
            <a:r>
              <a:rPr sz="614" spc="-68" dirty="0">
                <a:latin typeface="DejaVu Serif"/>
                <a:cs typeface="DejaVu Serif"/>
              </a:rPr>
              <a:t>dξ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349019" y="1976564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393353" y="1895299"/>
            <a:ext cx="128588" cy="20136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43727" marR="3464" indent="-35501">
              <a:lnSpc>
                <a:spcPct val="152800"/>
              </a:lnSpc>
              <a:spcBef>
                <a:spcPts val="68"/>
              </a:spcBef>
            </a:pPr>
            <a:r>
              <a:rPr sz="409" i="1" spc="58" dirty="0">
                <a:latin typeface="Arial"/>
                <a:cs typeface="Arial"/>
              </a:rPr>
              <a:t>ξ</a:t>
            </a:r>
            <a:r>
              <a:rPr sz="409" spc="72" dirty="0">
                <a:latin typeface="Times New Roman"/>
                <a:cs typeface="Times New Roman"/>
              </a:rPr>
              <a:t>=0  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393352" y="217929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630440" y="2019530"/>
            <a:ext cx="5411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16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899182" y="207083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142118" y="2082248"/>
            <a:ext cx="90617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4190" algn="l"/>
              </a:tabLst>
            </a:pPr>
            <a:r>
              <a:rPr sz="614" b="1" dirty="0">
                <a:latin typeface="Arial"/>
                <a:cs typeface="Arial"/>
              </a:rPr>
              <a:t>458.	</a:t>
            </a:r>
            <a:r>
              <a:rPr sz="614" spc="17" dirty="0">
                <a:latin typeface="Times New Roman"/>
                <a:cs typeface="Times New Roman"/>
              </a:rPr>
              <a:t>sin </a:t>
            </a:r>
            <a:r>
              <a:rPr sz="614" spc="-37" dirty="0">
                <a:latin typeface="DejaVu Serif"/>
                <a:cs typeface="DejaVu Serif"/>
              </a:rPr>
              <a:t>ρ </a:t>
            </a:r>
            <a:r>
              <a:rPr sz="614" spc="7" dirty="0">
                <a:latin typeface="Times New Roman"/>
                <a:cs typeface="Times New Roman"/>
              </a:rPr>
              <a:t>cos </a:t>
            </a:r>
            <a:r>
              <a:rPr sz="614" dirty="0">
                <a:latin typeface="Times New Roman"/>
                <a:cs typeface="Times New Roman"/>
              </a:rPr>
              <a:t>2</a:t>
            </a:r>
            <a:r>
              <a:rPr sz="614" dirty="0">
                <a:latin typeface="DejaVu Serif"/>
                <a:cs typeface="DejaVu Serif"/>
              </a:rPr>
              <a:t>ρ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spc="31" dirty="0">
                <a:latin typeface="Times New Roman"/>
                <a:cs typeface="Times New Roman"/>
              </a:rPr>
              <a:t> </a:t>
            </a:r>
            <a:r>
              <a:rPr sz="614" spc="-55" dirty="0">
                <a:latin typeface="DejaVu Serif"/>
                <a:cs typeface="DejaVu Serif"/>
              </a:rPr>
              <a:t>dρ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142118" y="2310978"/>
            <a:ext cx="64120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459. </a:t>
            </a:r>
            <a:r>
              <a:rPr sz="920" spc="266" baseline="74074" dirty="0">
                <a:latin typeface="Arial"/>
                <a:cs typeface="Arial"/>
              </a:rPr>
              <a:t>∫ </a:t>
            </a:r>
            <a:r>
              <a:rPr sz="614" spc="44" dirty="0">
                <a:latin typeface="DejaVu Serif"/>
                <a:cs typeface="DejaVu Serif"/>
              </a:rPr>
              <a:t>αe</a:t>
            </a:r>
            <a:r>
              <a:rPr sz="614" i="1" spc="66" baseline="41666" dirty="0">
                <a:latin typeface="Arial"/>
                <a:cs typeface="Arial"/>
              </a:rPr>
              <a:t>−α</a:t>
            </a:r>
            <a:r>
              <a:rPr sz="511" spc="66" baseline="77777" dirty="0">
                <a:latin typeface="Times New Roman"/>
                <a:cs typeface="Times New Roman"/>
              </a:rPr>
              <a:t>2</a:t>
            </a:r>
            <a:r>
              <a:rPr sz="511" spc="-25" baseline="77777" dirty="0">
                <a:latin typeface="Times New Roman"/>
                <a:cs typeface="Times New Roman"/>
              </a:rPr>
              <a:t> </a:t>
            </a:r>
            <a:r>
              <a:rPr sz="614" spc="-41" dirty="0">
                <a:latin typeface="DejaVu Serif"/>
                <a:cs typeface="DejaVu Serif"/>
              </a:rPr>
              <a:t>dα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452468" y="2515107"/>
            <a:ext cx="5455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72" dirty="0">
                <a:latin typeface="DejaVu Serif"/>
                <a:cs typeface="DejaVu Serif"/>
              </a:rPr>
              <a:t>e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349019" y="2459646"/>
            <a:ext cx="1978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59322" algn="l"/>
              </a:tabLst>
            </a:pPr>
            <a:r>
              <a:rPr sz="614" spc="177" dirty="0">
                <a:latin typeface="Arial"/>
                <a:cs typeface="Arial"/>
              </a:rPr>
              <a:t>∫	</a:t>
            </a:r>
            <a:r>
              <a:rPr sz="341" spc="58" dirty="0">
                <a:latin typeface="Times New Roman"/>
                <a:cs typeface="Times New Roman"/>
              </a:rPr>
              <a:t>1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6508571" y="2551175"/>
            <a:ext cx="29441" cy="0"/>
          </a:xfrm>
          <a:custGeom>
            <a:avLst/>
            <a:gdLst/>
            <a:ahLst/>
            <a:cxnLst/>
            <a:rect l="l" t="t" r="r" b="b"/>
            <a:pathLst>
              <a:path w="43179">
                <a:moveTo>
                  <a:pt x="0" y="0"/>
                </a:moveTo>
                <a:lnTo>
                  <a:pt x="43053" y="0"/>
                </a:lnTo>
              </a:path>
            </a:pathLst>
          </a:custGeom>
          <a:ln w="36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6461127" y="2632216"/>
            <a:ext cx="91786" cy="0"/>
          </a:xfrm>
          <a:custGeom>
            <a:avLst/>
            <a:gdLst/>
            <a:ahLst/>
            <a:cxnLst/>
            <a:rect l="l" t="t" r="r" b="b"/>
            <a:pathLst>
              <a:path w="134620">
                <a:moveTo>
                  <a:pt x="0" y="0"/>
                </a:moveTo>
                <a:lnTo>
                  <a:pt x="13416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 txBox="1"/>
          <p:nvPr/>
        </p:nvSpPr>
        <p:spPr>
          <a:xfrm>
            <a:off x="6465821" y="2595698"/>
            <a:ext cx="77932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-30" baseline="-15432" dirty="0">
                <a:latin typeface="DejaVu Serif"/>
                <a:cs typeface="DejaVu Serif"/>
              </a:rPr>
              <a:t>t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2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142119" y="2534548"/>
            <a:ext cx="513051" cy="1365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114297" algn="r">
              <a:lnSpc>
                <a:spcPts val="324"/>
              </a:lnSpc>
              <a:spcBef>
                <a:spcPts val="65"/>
              </a:spcBef>
            </a:pPr>
            <a:r>
              <a:rPr sz="341" i="1" spc="95" dirty="0">
                <a:latin typeface="Arial"/>
                <a:cs typeface="Arial"/>
              </a:rPr>
              <a:t>t</a:t>
            </a:r>
            <a:endParaRPr sz="341">
              <a:latin typeface="Arial"/>
              <a:cs typeface="Arial"/>
            </a:endParaRPr>
          </a:p>
          <a:p>
            <a:pPr marL="8659">
              <a:lnSpc>
                <a:spcPts val="651"/>
              </a:lnSpc>
              <a:tabLst>
                <a:tab pos="433809" algn="l"/>
              </a:tabLst>
            </a:pPr>
            <a:r>
              <a:rPr sz="614" b="1" dirty="0">
                <a:latin typeface="Arial"/>
                <a:cs typeface="Arial"/>
              </a:rPr>
              <a:t>460.	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207148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3" y="994370"/>
            <a:ext cx="4081895" cy="166940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6494" algn="ctr">
              <a:spcBef>
                <a:spcPts val="65"/>
              </a:spcBef>
            </a:pPr>
            <a:r>
              <a:rPr sz="682" spc="44" dirty="0">
                <a:latin typeface="Times New Roman"/>
                <a:cs typeface="Times New Roman"/>
              </a:rPr>
              <a:t>CHAPTER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8</a:t>
            </a:r>
            <a:endParaRPr sz="682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marL="1196222">
              <a:spcBef>
                <a:spcPts val="569"/>
              </a:spcBef>
            </a:pPr>
            <a:r>
              <a:rPr sz="955" b="1" spc="-17" dirty="0">
                <a:latin typeface="Georgia"/>
                <a:cs typeface="Georgia"/>
              </a:rPr>
              <a:t>Applications </a:t>
            </a:r>
            <a:r>
              <a:rPr sz="955" b="1" spc="-51" dirty="0">
                <a:latin typeface="Georgia"/>
                <a:cs typeface="Georgia"/>
              </a:rPr>
              <a:t>of </a:t>
            </a:r>
            <a:r>
              <a:rPr sz="955" b="1" spc="-14" dirty="0">
                <a:latin typeface="Georgia"/>
                <a:cs typeface="Georgia"/>
              </a:rPr>
              <a:t>the</a:t>
            </a:r>
            <a:r>
              <a:rPr sz="955" b="1" spc="17" dirty="0">
                <a:latin typeface="Georgia"/>
                <a:cs typeface="Georgia"/>
              </a:rPr>
              <a:t> </a:t>
            </a:r>
            <a:r>
              <a:rPr sz="955" b="1" spc="-27" dirty="0">
                <a:latin typeface="Georgia"/>
                <a:cs typeface="Georgia"/>
              </a:rPr>
              <a:t>integral</a:t>
            </a:r>
            <a:endParaRPr sz="955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955">
              <a:latin typeface="Times New Roman"/>
              <a:cs typeface="Times New Roman"/>
            </a:endParaRPr>
          </a:p>
          <a:p>
            <a:pPr marL="8659" marR="12988" indent="154993" algn="just">
              <a:spcBef>
                <a:spcPts val="549"/>
              </a:spcBef>
            </a:pP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integral </a:t>
            </a:r>
            <a:r>
              <a:rPr sz="682" spc="20" dirty="0">
                <a:latin typeface="Times New Roman"/>
                <a:cs typeface="Times New Roman"/>
              </a:rPr>
              <a:t>appears </a:t>
            </a:r>
            <a:r>
              <a:rPr sz="682" spc="10" dirty="0">
                <a:latin typeface="Times New Roman"/>
                <a:cs typeface="Times New Roman"/>
              </a:rPr>
              <a:t>as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answer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many </a:t>
            </a:r>
            <a:r>
              <a:rPr sz="682" spc="3" dirty="0">
                <a:latin typeface="Times New Roman"/>
                <a:cs typeface="Times New Roman"/>
              </a:rPr>
              <a:t>different </a:t>
            </a:r>
            <a:r>
              <a:rPr sz="682" spc="10" dirty="0">
                <a:latin typeface="Times New Roman"/>
                <a:cs typeface="Times New Roman"/>
              </a:rPr>
              <a:t>questions. </a:t>
            </a:r>
            <a:r>
              <a:rPr sz="682" spc="20" dirty="0">
                <a:latin typeface="Times New Roman"/>
                <a:cs typeface="Times New Roman"/>
              </a:rPr>
              <a:t>In this chapter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-7" dirty="0">
                <a:latin typeface="Times New Roman"/>
                <a:cs typeface="Times New Roman"/>
              </a:rPr>
              <a:t>will </a:t>
            </a:r>
            <a:r>
              <a:rPr sz="682" spc="7" dirty="0">
                <a:latin typeface="Times New Roman"/>
                <a:cs typeface="Times New Roman"/>
              </a:rPr>
              <a:t>describe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number 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“things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27" dirty="0">
                <a:latin typeface="Times New Roman"/>
                <a:cs typeface="Times New Roman"/>
              </a:rPr>
              <a:t>an </a:t>
            </a:r>
            <a:r>
              <a:rPr sz="682" spc="14" dirty="0">
                <a:latin typeface="Times New Roman"/>
                <a:cs typeface="Times New Roman"/>
              </a:rPr>
              <a:t>integral.”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3" dirty="0">
                <a:latin typeface="Times New Roman"/>
                <a:cs typeface="Times New Roman"/>
              </a:rPr>
              <a:t>each </a:t>
            </a:r>
            <a:r>
              <a:rPr sz="682" spc="7" dirty="0">
                <a:latin typeface="Times New Roman"/>
                <a:cs typeface="Times New Roman"/>
              </a:rPr>
              <a:t>example </a:t>
            </a:r>
            <a:r>
              <a:rPr sz="682" spc="20" dirty="0">
                <a:latin typeface="Times New Roman"/>
                <a:cs typeface="Times New Roman"/>
              </a:rPr>
              <a:t>there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quantity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want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compute,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can  approximate </a:t>
            </a:r>
            <a:r>
              <a:rPr sz="682" spc="24" dirty="0">
                <a:latin typeface="Times New Roman"/>
                <a:cs typeface="Times New Roman"/>
              </a:rPr>
              <a:t>through </a:t>
            </a:r>
            <a:r>
              <a:rPr sz="682" spc="14" dirty="0">
                <a:latin typeface="Times New Roman"/>
                <a:cs typeface="Times New Roman"/>
              </a:rPr>
              <a:t>Riemann-sums. After </a:t>
            </a:r>
            <a:r>
              <a:rPr sz="682" spc="17" dirty="0">
                <a:latin typeface="Times New Roman"/>
                <a:cs typeface="Times New Roman"/>
              </a:rPr>
              <a:t>letting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partition </a:t>
            </a:r>
            <a:r>
              <a:rPr sz="682" spc="3" dirty="0">
                <a:latin typeface="Times New Roman"/>
                <a:cs typeface="Times New Roman"/>
              </a:rPr>
              <a:t>become </a:t>
            </a:r>
            <a:r>
              <a:rPr sz="682" spc="20" dirty="0">
                <a:latin typeface="Times New Roman"/>
                <a:cs typeface="Times New Roman"/>
              </a:rPr>
              <a:t>arbitrarily </a:t>
            </a:r>
            <a:r>
              <a:rPr sz="682" spc="-7" dirty="0">
                <a:latin typeface="Times New Roman"/>
                <a:cs typeface="Times New Roman"/>
              </a:rPr>
              <a:t>fine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27" dirty="0">
                <a:latin typeface="Times New Roman"/>
                <a:cs typeface="Times New Roman"/>
              </a:rPr>
              <a:t>then </a:t>
            </a:r>
            <a:r>
              <a:rPr sz="682" dirty="0">
                <a:latin typeface="Times New Roman"/>
                <a:cs typeface="Times New Roman"/>
              </a:rPr>
              <a:t>find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27" dirty="0">
                <a:latin typeface="Times New Roman"/>
                <a:cs typeface="Times New Roman"/>
              </a:rPr>
              <a:t>the  </a:t>
            </a:r>
            <a:r>
              <a:rPr sz="682" spc="31" dirty="0">
                <a:latin typeface="Times New Roman"/>
                <a:cs typeface="Times New Roman"/>
              </a:rPr>
              <a:t>quantity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7" dirty="0">
                <a:latin typeface="Times New Roman"/>
                <a:cs typeface="Times New Roman"/>
              </a:rPr>
              <a:t>looking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" dirty="0">
                <a:latin typeface="Times New Roman"/>
                <a:cs typeface="Times New Roman"/>
              </a:rPr>
              <a:t>given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17" dirty="0">
                <a:latin typeface="Times New Roman"/>
                <a:cs typeface="Times New Roman"/>
              </a:rPr>
              <a:t>integral.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derivations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4" dirty="0">
                <a:latin typeface="Times New Roman"/>
                <a:cs typeface="Times New Roman"/>
              </a:rPr>
              <a:t>an important </a:t>
            </a:r>
            <a:r>
              <a:rPr sz="682" spc="44" dirty="0">
                <a:latin typeface="Times New Roman"/>
                <a:cs typeface="Times New Roman"/>
              </a:rPr>
              <a:t>part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subject.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</a:pPr>
            <a:endParaRPr sz="682">
              <a:latin typeface="Times New Roman"/>
              <a:cs typeface="Times New Roman"/>
            </a:endParaRPr>
          </a:p>
          <a:p>
            <a:pPr marL="1492787"/>
            <a:r>
              <a:rPr sz="682" b="1" spc="24" dirty="0">
                <a:latin typeface="Georgia"/>
                <a:cs typeface="Georgia"/>
              </a:rPr>
              <a:t>1. </a:t>
            </a:r>
            <a:r>
              <a:rPr sz="682" b="1" spc="-14" dirty="0">
                <a:latin typeface="Georgia"/>
                <a:cs typeface="Georgia"/>
              </a:rPr>
              <a:t>Areas </a:t>
            </a:r>
            <a:r>
              <a:rPr sz="682" b="1" spc="-24" dirty="0">
                <a:latin typeface="Georgia"/>
                <a:cs typeface="Georgia"/>
              </a:rPr>
              <a:t>between</a:t>
            </a:r>
            <a:r>
              <a:rPr sz="682" b="1" spc="17" dirty="0">
                <a:latin typeface="Georgia"/>
                <a:cs typeface="Georgia"/>
              </a:rPr>
              <a:t> </a:t>
            </a:r>
            <a:r>
              <a:rPr sz="682" b="1" spc="-27" dirty="0">
                <a:latin typeface="Georgia"/>
                <a:cs typeface="Georgia"/>
              </a:rPr>
              <a:t>graphs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27"/>
              </a:spcBef>
            </a:pPr>
            <a:endParaRPr sz="511">
              <a:latin typeface="Times New Roman"/>
              <a:cs typeface="Times New Roman"/>
            </a:endParaRPr>
          </a:p>
          <a:p>
            <a:pPr marL="163652">
              <a:lnSpc>
                <a:spcPts val="818"/>
              </a:lnSpc>
            </a:pPr>
            <a:r>
              <a:rPr sz="682" spc="10" dirty="0">
                <a:latin typeface="Times New Roman"/>
                <a:cs typeface="Times New Roman"/>
              </a:rPr>
              <a:t>Suppose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3" dirty="0">
                <a:latin typeface="Times New Roman"/>
                <a:cs typeface="Times New Roman"/>
              </a:rPr>
              <a:t>have </a:t>
            </a:r>
            <a:r>
              <a:rPr sz="682" dirty="0">
                <a:latin typeface="Times New Roman"/>
                <a:cs typeface="Times New Roman"/>
              </a:rPr>
              <a:t>two </a:t>
            </a:r>
            <a:r>
              <a:rPr sz="682" spc="10" dirty="0">
                <a:latin typeface="Times New Roman"/>
                <a:cs typeface="Times New Roman"/>
              </a:rPr>
              <a:t>functions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10" dirty="0">
                <a:latin typeface="Times New Roman"/>
                <a:cs typeface="Times New Roman"/>
              </a:rPr>
              <a:t>on </a:t>
            </a:r>
            <a:r>
              <a:rPr sz="682" spc="27" dirty="0">
                <a:latin typeface="Times New Roman"/>
                <a:cs typeface="Times New Roman"/>
              </a:rPr>
              <a:t>an </a:t>
            </a:r>
            <a:r>
              <a:rPr sz="682" spc="10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58" dirty="0">
                <a:latin typeface="DejaVu Serif"/>
                <a:cs typeface="DejaVu Serif"/>
              </a:rPr>
              <a:t>b</a:t>
            </a:r>
            <a:r>
              <a:rPr sz="682" spc="-58" dirty="0">
                <a:latin typeface="Times New Roman"/>
                <a:cs typeface="Times New Roman"/>
              </a:rPr>
              <a:t>], </a:t>
            </a:r>
            <a:r>
              <a:rPr sz="682" spc="3" dirty="0">
                <a:latin typeface="Times New Roman"/>
                <a:cs typeface="Times New Roman"/>
              </a:rPr>
              <a:t>one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dirty="0">
                <a:latin typeface="Times New Roman"/>
                <a:cs typeface="Times New Roman"/>
              </a:rPr>
              <a:t>always </a:t>
            </a:r>
            <a:r>
              <a:rPr sz="682" spc="10" dirty="0">
                <a:latin typeface="Times New Roman"/>
                <a:cs typeface="Times New Roman"/>
              </a:rPr>
              <a:t>larger </a:t>
            </a:r>
            <a:r>
              <a:rPr sz="682" spc="37" dirty="0">
                <a:latin typeface="Times New Roman"/>
                <a:cs typeface="Times New Roman"/>
              </a:rPr>
              <a:t>than </a:t>
            </a:r>
            <a:r>
              <a:rPr sz="682" spc="27" dirty="0">
                <a:latin typeface="Times New Roman"/>
                <a:cs typeface="Times New Roman"/>
              </a:rPr>
              <a:t>the</a:t>
            </a:r>
            <a:r>
              <a:rPr sz="682" spc="16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other,</a:t>
            </a:r>
            <a:endParaRPr sz="682">
              <a:latin typeface="Times New Roman"/>
              <a:cs typeface="Times New Roman"/>
            </a:endParaRPr>
          </a:p>
          <a:p>
            <a:pPr marL="8659" marR="15153">
              <a:lnSpc>
                <a:spcPts val="818"/>
              </a:lnSpc>
              <a:spcBef>
                <a:spcPts val="27"/>
              </a:spcBef>
            </a:pPr>
            <a:r>
              <a:rPr sz="682" spc="7" dirty="0">
                <a:latin typeface="Times New Roman"/>
                <a:cs typeface="Times New Roman"/>
              </a:rPr>
              <a:t>i.e.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7" dirty="0">
                <a:latin typeface="Times New Roman"/>
                <a:cs typeface="Times New Roman"/>
              </a:rPr>
              <a:t>which you </a:t>
            </a:r>
            <a:r>
              <a:rPr sz="682" spc="3" dirty="0">
                <a:latin typeface="Times New Roman"/>
                <a:cs typeface="Times New Roman"/>
              </a:rPr>
              <a:t>know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7" dirty="0">
                <a:latin typeface="DejaVu Serif"/>
                <a:cs typeface="DejaVu Serif"/>
              </a:rPr>
              <a:t>g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x</a:t>
            </a:r>
            <a:r>
              <a:rPr sz="682" spc="-7" dirty="0">
                <a:latin typeface="Times New Roman"/>
                <a:cs typeface="Times New Roman"/>
              </a:rPr>
              <a:t>)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58" dirty="0">
                <a:latin typeface="DejaVu Serif"/>
                <a:cs typeface="DejaVu Serif"/>
              </a:rPr>
              <a:t>b</a:t>
            </a:r>
            <a:r>
              <a:rPr sz="682" spc="-58" dirty="0">
                <a:latin typeface="Times New Roman"/>
                <a:cs typeface="Times New Roman"/>
              </a:rPr>
              <a:t>].  </a:t>
            </a:r>
            <a:r>
              <a:rPr sz="682" spc="34" dirty="0">
                <a:latin typeface="Times New Roman"/>
                <a:cs typeface="Times New Roman"/>
              </a:rPr>
              <a:t>Then the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region </a:t>
            </a:r>
            <a:r>
              <a:rPr sz="682" spc="14" dirty="0">
                <a:latin typeface="Times New Roman"/>
                <a:cs typeface="Times New Roman"/>
              </a:rPr>
              <a:t>between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graphs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7" dirty="0">
                <a:latin typeface="Times New Roman"/>
                <a:cs typeface="Times New Roman"/>
              </a:rPr>
              <a:t>functions</a:t>
            </a:r>
            <a:r>
              <a:rPr sz="682" spc="82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8750" y="2613178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45020" y="2660386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9665" y="2660717"/>
            <a:ext cx="5308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81866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1114" y="2730596"/>
            <a:ext cx="256742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510971" algn="l"/>
                <a:tab pos="1966427" algn="l"/>
              </a:tabLst>
            </a:pPr>
            <a:r>
              <a:rPr sz="682" spc="17" dirty="0">
                <a:latin typeface="Times New Roman"/>
                <a:cs typeface="Times New Roman"/>
              </a:rPr>
              <a:t>(61)	</a:t>
            </a:r>
            <a:r>
              <a:rPr sz="682" spc="20" dirty="0">
                <a:latin typeface="Times New Roman"/>
                <a:cs typeface="Times New Roman"/>
              </a:rPr>
              <a:t>Area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16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-37" dirty="0">
                <a:latin typeface="DejaVu Serif"/>
                <a:cs typeface="DejaVu Serif"/>
              </a:rPr>
              <a:t>dx.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3" y="2829858"/>
            <a:ext cx="4070639" cy="412317"/>
          </a:xfrm>
          <a:prstGeom prst="rect">
            <a:avLst/>
          </a:prstGeom>
        </p:spPr>
        <p:txBody>
          <a:bodyPr vert="horz" wrap="square" lIns="0" tIns="13422" rIns="0" bIns="0" rtlCol="0">
            <a:spAutoFit/>
          </a:bodyPr>
          <a:lstStyle/>
          <a:p>
            <a:pPr marL="1853862">
              <a:spcBef>
                <a:spcPts val="106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 marR="3464" indent="28574" algn="just">
              <a:spcBef>
                <a:spcPts val="58"/>
              </a:spcBef>
            </a:pPr>
            <a:r>
              <a:rPr sz="682" spc="14" dirty="0">
                <a:latin typeface="Times New Roman"/>
                <a:cs typeface="Times New Roman"/>
              </a:rPr>
              <a:t>To </a:t>
            </a:r>
            <a:r>
              <a:rPr sz="682" spc="27" dirty="0">
                <a:latin typeface="Times New Roman"/>
                <a:cs typeface="Times New Roman"/>
              </a:rPr>
              <a:t>get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formula </a:t>
            </a:r>
            <a:r>
              <a:rPr sz="682" spc="14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approximate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region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large </a:t>
            </a:r>
            <a:r>
              <a:rPr sz="682" spc="31" dirty="0">
                <a:latin typeface="Times New Roman"/>
                <a:cs typeface="Times New Roman"/>
              </a:rPr>
              <a:t>number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thin </a:t>
            </a:r>
            <a:r>
              <a:rPr sz="682" spc="20" dirty="0">
                <a:latin typeface="Times New Roman"/>
                <a:cs typeface="Times New Roman"/>
              </a:rPr>
              <a:t>rectangles. Choose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37" dirty="0">
                <a:latin typeface="Times New Roman"/>
                <a:cs typeface="Times New Roman"/>
              </a:rPr>
              <a:t>partition 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0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716" spc="20" baseline="-11904" dirty="0">
                <a:latin typeface="DejaVu Serif"/>
                <a:cs typeface="DejaVu Serif"/>
              </a:rPr>
              <a:t>n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-147" dirty="0">
                <a:latin typeface="DejaVu Serif"/>
                <a:cs typeface="DejaVu Serif"/>
              </a:rPr>
              <a:t>b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interval </a:t>
            </a:r>
            <a:r>
              <a:rPr sz="682" spc="-37" dirty="0">
                <a:latin typeface="Times New Roman"/>
                <a:cs typeface="Times New Roman"/>
              </a:rPr>
              <a:t>[</a:t>
            </a:r>
            <a:r>
              <a:rPr sz="682" spc="-37" dirty="0">
                <a:latin typeface="DejaVu Serif"/>
                <a:cs typeface="DejaVu Serif"/>
              </a:rPr>
              <a:t>a, </a:t>
            </a:r>
            <a:r>
              <a:rPr sz="682" spc="-61" dirty="0">
                <a:latin typeface="DejaVu Serif"/>
                <a:cs typeface="DejaVu Serif"/>
              </a:rPr>
              <a:t>b</a:t>
            </a:r>
            <a:r>
              <a:rPr sz="682" spc="-61" dirty="0">
                <a:latin typeface="Times New Roman"/>
                <a:cs typeface="Times New Roman"/>
              </a:rPr>
              <a:t>]; </a:t>
            </a:r>
            <a:r>
              <a:rPr sz="682" spc="10" dirty="0">
                <a:latin typeface="Times New Roman"/>
                <a:cs typeface="Times New Roman"/>
              </a:rPr>
              <a:t>choose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31" dirty="0">
                <a:latin typeface="Times New Roman"/>
                <a:cs typeface="Times New Roman"/>
              </a:rPr>
              <a:t>number </a:t>
            </a:r>
            <a:r>
              <a:rPr sz="682" spc="-48" dirty="0">
                <a:latin typeface="DejaVu Serif"/>
                <a:cs typeface="DejaVu Serif"/>
              </a:rPr>
              <a:t>c</a:t>
            </a:r>
            <a:r>
              <a:rPr sz="716" spc="-71" baseline="-11904" dirty="0">
                <a:latin typeface="DejaVu Serif"/>
                <a:cs typeface="DejaVu Serif"/>
              </a:rPr>
              <a:t>k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17" dirty="0">
                <a:latin typeface="Times New Roman"/>
                <a:cs typeface="Times New Roman"/>
              </a:rPr>
              <a:t>each </a:t>
            </a:r>
            <a:r>
              <a:rPr sz="682" spc="20" dirty="0">
                <a:latin typeface="Times New Roman"/>
                <a:cs typeface="Times New Roman"/>
              </a:rPr>
              <a:t>interval </a:t>
            </a:r>
            <a:r>
              <a:rPr sz="682" spc="3" dirty="0">
                <a:latin typeface="Times New Roman"/>
                <a:cs typeface="Times New Roman"/>
              </a:rPr>
              <a:t>[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716" spc="5" baseline="-11904" dirty="0">
                <a:latin typeface="DejaVu Serif"/>
                <a:cs typeface="DejaVu Serif"/>
              </a:rPr>
              <a:t>k</a:t>
            </a:r>
            <a:r>
              <a:rPr sz="716" spc="5" baseline="-11904" dirty="0">
                <a:latin typeface="DejaVu Sans"/>
                <a:cs typeface="DejaVu Sans"/>
              </a:rPr>
              <a:t>−</a:t>
            </a:r>
            <a:r>
              <a:rPr sz="716" spc="5" baseline="-11904" dirty="0">
                <a:latin typeface="Times New Roman"/>
                <a:cs typeface="Times New Roman"/>
              </a:rPr>
              <a:t>1</a:t>
            </a:r>
            <a:r>
              <a:rPr sz="682" spc="3" dirty="0">
                <a:latin typeface="DejaVu Serif"/>
                <a:cs typeface="DejaVu Serif"/>
              </a:rPr>
              <a:t>,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-17" dirty="0">
                <a:latin typeface="Times New Roman"/>
                <a:cs typeface="Times New Roman"/>
              </a:rPr>
              <a:t>]; </a:t>
            </a:r>
            <a:r>
              <a:rPr sz="682" spc="17" dirty="0">
                <a:latin typeface="Times New Roman"/>
                <a:cs typeface="Times New Roman"/>
              </a:rPr>
              <a:t>form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rectangles</a:t>
            </a:r>
            <a:endParaRPr sz="682">
              <a:latin typeface="Times New Roman"/>
              <a:cs typeface="Times New Roman"/>
            </a:endParaRPr>
          </a:p>
          <a:p>
            <a:pPr marL="1309219">
              <a:lnSpc>
                <a:spcPts val="818"/>
              </a:lnSpc>
              <a:tabLst>
                <a:tab pos="2071199" algn="l"/>
              </a:tabLst>
            </a:pP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DejaVu Serif"/>
                <a:cs typeface="DejaVu Serif"/>
              </a:rPr>
              <a:t>k</a:t>
            </a:r>
            <a:r>
              <a:rPr sz="716" spc="25" baseline="-11904" dirty="0">
                <a:latin typeface="DejaVu Sans"/>
                <a:cs typeface="DejaVu Sans"/>
              </a:rPr>
              <a:t>−</a:t>
            </a:r>
            <a:r>
              <a:rPr sz="716" spc="25" baseline="-11904" dirty="0">
                <a:latin typeface="Times New Roman"/>
                <a:cs typeface="Times New Roman"/>
              </a:rPr>
              <a:t>1 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95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</a:t>
            </a:r>
            <a:r>
              <a:rPr sz="716" spc="-158" baseline="-11904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-20" dirty="0">
                <a:latin typeface="Times New Roman"/>
                <a:cs typeface="Times New Roman"/>
              </a:rPr>
              <a:t>(</a:t>
            </a:r>
            <a:r>
              <a:rPr sz="682" spc="-20" dirty="0">
                <a:latin typeface="DejaVu Serif"/>
                <a:cs typeface="DejaVu Serif"/>
              </a:rPr>
              <a:t>c</a:t>
            </a:r>
            <a:r>
              <a:rPr sz="716" spc="-30" baseline="-11904" dirty="0">
                <a:latin typeface="DejaVu Serif"/>
                <a:cs typeface="DejaVu Serif"/>
              </a:rPr>
              <a:t>k</a:t>
            </a:r>
            <a:r>
              <a:rPr sz="716" spc="-168" baseline="-11904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31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31" dirty="0">
                <a:latin typeface="DejaVu Sans"/>
                <a:cs typeface="DejaVu Sans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g</a:t>
            </a:r>
            <a:r>
              <a:rPr sz="682" spc="-37" dirty="0">
                <a:latin typeface="Times New Roman"/>
                <a:cs typeface="Times New Roman"/>
              </a:rPr>
              <a:t>(</a:t>
            </a:r>
            <a:r>
              <a:rPr sz="682" spc="-37" dirty="0">
                <a:latin typeface="DejaVu Serif"/>
                <a:cs typeface="DejaVu Serif"/>
              </a:rPr>
              <a:t>c</a:t>
            </a:r>
            <a:r>
              <a:rPr sz="716" spc="-56" baseline="-11904" dirty="0">
                <a:latin typeface="DejaVu Serif"/>
                <a:cs typeface="DejaVu Serif"/>
              </a:rPr>
              <a:t>k</a:t>
            </a:r>
            <a:r>
              <a:rPr sz="716" spc="-164" baseline="-11904" dirty="0">
                <a:latin typeface="DejaVu Serif"/>
                <a:cs typeface="DejaVu Serif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8005" y="3349253"/>
            <a:ext cx="107589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7" dirty="0">
                <a:latin typeface="Times New Roman"/>
                <a:cs typeface="Times New Roman"/>
              </a:rPr>
              <a:t>rectangle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09282" y="3492629"/>
            <a:ext cx="3567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0853" algn="l"/>
              </a:tabLst>
            </a:pPr>
            <a:r>
              <a:rPr sz="477" spc="-3" dirty="0">
                <a:latin typeface="DejaVu Serif"/>
                <a:cs typeface="DejaVu Serif"/>
              </a:rPr>
              <a:t>k	k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15662" y="3492620"/>
            <a:ext cx="5411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3" dirty="0">
                <a:latin typeface="DejaVu Serif"/>
                <a:cs typeface="DejaVu Serif"/>
              </a:rPr>
              <a:t>k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57172" y="3383923"/>
            <a:ext cx="5914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42911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19522" y="3453803"/>
            <a:ext cx="155300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width </a:t>
            </a:r>
            <a:r>
              <a:rPr sz="682" spc="-44" dirty="0">
                <a:latin typeface="DejaVu Sans"/>
                <a:cs typeface="DejaVu Sans"/>
              </a:rPr>
              <a:t>× </a:t>
            </a:r>
            <a:r>
              <a:rPr sz="682" spc="17" dirty="0">
                <a:latin typeface="Times New Roman"/>
                <a:cs typeface="Times New Roman"/>
              </a:rPr>
              <a:t>height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2" dirty="0">
                <a:latin typeface="Times New Roman"/>
                <a:cs typeface="Times New Roman"/>
              </a:rPr>
              <a:t>∆</a:t>
            </a:r>
            <a:r>
              <a:rPr sz="682" spc="7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× </a:t>
            </a:r>
            <a:r>
              <a:rPr sz="682" spc="-48" dirty="0">
                <a:latin typeface="DejaVu Serif"/>
                <a:cs typeface="DejaVu Serif"/>
              </a:rPr>
              <a:t>g</a:t>
            </a:r>
            <a:r>
              <a:rPr sz="682" spc="-48" dirty="0">
                <a:latin typeface="Times New Roman"/>
                <a:cs typeface="Times New Roman"/>
              </a:rPr>
              <a:t>(</a:t>
            </a:r>
            <a:r>
              <a:rPr sz="682" spc="-48" dirty="0">
                <a:latin typeface="DejaVu Serif"/>
                <a:cs typeface="DejaVu Serif"/>
              </a:rPr>
              <a:t>c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c 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1114" y="3576468"/>
            <a:ext cx="17036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Hence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combined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rectangles</a:t>
            </a:r>
            <a:r>
              <a:rPr sz="682" spc="11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38021" y="3756073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83353" y="3647377"/>
            <a:ext cx="10949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35550" algn="l"/>
                <a:tab pos="1046423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	</a:t>
            </a: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8111" y="3756073"/>
            <a:ext cx="79793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1582" algn="l"/>
                <a:tab pos="746394" algn="l"/>
              </a:tabLst>
            </a:pPr>
            <a:r>
              <a:rPr sz="477" spc="31" dirty="0">
                <a:latin typeface="Times New Roman"/>
                <a:cs typeface="Times New Roman"/>
              </a:rPr>
              <a:t>1	1	</a:t>
            </a:r>
            <a:r>
              <a:rPr sz="477" spc="27" dirty="0">
                <a:latin typeface="DejaVu Serif"/>
                <a:cs typeface="DejaVu Serif"/>
              </a:rPr>
              <a:t>n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64823" y="3647377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02162" y="3717256"/>
            <a:ext cx="194093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R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48" dirty="0">
                <a:latin typeface="DejaVu Serif"/>
                <a:cs typeface="DejaVu Serif"/>
              </a:rPr>
              <a:t>g</a:t>
            </a:r>
            <a:r>
              <a:rPr sz="682" spc="-48" dirty="0">
                <a:latin typeface="Times New Roman"/>
                <a:cs typeface="Times New Roman"/>
              </a:rPr>
              <a:t>(</a:t>
            </a:r>
            <a:r>
              <a:rPr sz="682" spc="-48" dirty="0">
                <a:latin typeface="DejaVu Serif"/>
                <a:cs typeface="DejaVu Serif"/>
              </a:rPr>
              <a:t>c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c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-48" dirty="0">
                <a:latin typeface="DejaVu Serif"/>
                <a:cs typeface="DejaVu Serif"/>
              </a:rPr>
              <a:t>g</a:t>
            </a:r>
            <a:r>
              <a:rPr sz="682" spc="-48" dirty="0">
                <a:latin typeface="Times New Roman"/>
                <a:cs typeface="Times New Roman"/>
              </a:rPr>
              <a:t>(</a:t>
            </a:r>
            <a:r>
              <a:rPr sz="682" spc="-48" dirty="0">
                <a:latin typeface="DejaVu Serif"/>
                <a:cs typeface="DejaVu Serif"/>
              </a:rPr>
              <a:t>c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c 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75" dirty="0">
                <a:latin typeface="Times New Roman"/>
                <a:cs typeface="Times New Roman"/>
              </a:rPr>
              <a:t>∆</a:t>
            </a:r>
            <a:r>
              <a:rPr sz="682" spc="75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84320" y="3756073"/>
            <a:ext cx="30133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9808" algn="l"/>
              </a:tabLst>
            </a:pPr>
            <a:r>
              <a:rPr sz="477" spc="27" dirty="0">
                <a:latin typeface="DejaVu Serif"/>
                <a:cs typeface="DejaVu Serif"/>
              </a:rPr>
              <a:t>n	n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58004" y="3858035"/>
            <a:ext cx="178463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just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Riemann-sum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97106" y="3941310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83376" y="3988518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37388" y="4058727"/>
            <a:ext cx="917431" cy="1866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89206" algn="l"/>
              </a:tabLst>
            </a:pPr>
            <a:r>
              <a:rPr sz="682" spc="27" dirty="0">
                <a:latin typeface="DejaVu Serif"/>
                <a:cs typeface="DejaVu Serif"/>
              </a:rPr>
              <a:t>I</a:t>
            </a:r>
            <a:r>
              <a:rPr sz="682" spc="2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g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spc="-41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85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dirty="0">
                <a:latin typeface="Times New Roman"/>
                <a:cs typeface="Times New Roman"/>
              </a:rPr>
              <a:t>))</a:t>
            </a:r>
            <a:r>
              <a:rPr sz="682" dirty="0">
                <a:latin typeface="DejaVu Serif"/>
                <a:cs typeface="DejaVu Serif"/>
              </a:rPr>
              <a:t>dx.</a:t>
            </a:r>
            <a:endParaRPr sz="682">
              <a:latin typeface="DejaVu Serif"/>
              <a:cs typeface="DejaVu Serif"/>
            </a:endParaRPr>
          </a:p>
          <a:p>
            <a:pPr marL="216039">
              <a:spcBef>
                <a:spcPts val="3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61114" y="4196927"/>
            <a:ext cx="4070206" cy="419964"/>
          </a:xfrm>
          <a:prstGeom prst="rect">
            <a:avLst/>
          </a:prstGeom>
        </p:spPr>
        <p:txBody>
          <a:bodyPr vert="horz" wrap="square" lIns="0" tIns="53253" rIns="0" bIns="0" rtlCol="0">
            <a:spAutoFit/>
          </a:bodyPr>
          <a:lstStyle/>
          <a:p>
            <a:pPr marL="8659">
              <a:spcBef>
                <a:spcPts val="419"/>
              </a:spcBef>
            </a:pPr>
            <a:r>
              <a:rPr sz="682" spc="3" dirty="0">
                <a:latin typeface="Times New Roman"/>
                <a:cs typeface="Times New Roman"/>
              </a:rPr>
              <a:t>So,</a:t>
            </a:r>
            <a:endParaRPr sz="682">
              <a:latin typeface="Times New Roman"/>
              <a:cs typeface="Times New Roman"/>
            </a:endParaRPr>
          </a:p>
          <a:p>
            <a:pPr marL="360209" marR="3464" indent="-153695">
              <a:spcBef>
                <a:spcPts val="355"/>
              </a:spcBef>
            </a:pPr>
            <a:r>
              <a:rPr sz="682" spc="24" dirty="0">
                <a:latin typeface="Times New Roman"/>
                <a:cs typeface="Times New Roman"/>
              </a:rPr>
              <a:t>(1) </a:t>
            </a:r>
            <a:r>
              <a:rPr sz="682" dirty="0">
                <a:latin typeface="Times New Roman"/>
                <a:cs typeface="Times New Roman"/>
              </a:rPr>
              <a:t>since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area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region </a:t>
            </a:r>
            <a:r>
              <a:rPr sz="682" spc="10" dirty="0">
                <a:latin typeface="Times New Roman"/>
                <a:cs typeface="Times New Roman"/>
              </a:rPr>
              <a:t>between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graphs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limit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combined </a:t>
            </a:r>
            <a:r>
              <a:rPr sz="682" spc="17" dirty="0">
                <a:latin typeface="Times New Roman"/>
                <a:cs typeface="Times New Roman"/>
              </a:rPr>
              <a:t>areas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rectangles,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73489" y="5512576"/>
            <a:ext cx="770659" cy="164523"/>
          </a:xfrm>
          <a:custGeom>
            <a:avLst/>
            <a:gdLst/>
            <a:ahLst/>
            <a:cxnLst/>
            <a:rect l="l" t="t" r="r" b="b"/>
            <a:pathLst>
              <a:path w="1130300" h="241300">
                <a:moveTo>
                  <a:pt x="0" y="241047"/>
                </a:moveTo>
                <a:lnTo>
                  <a:pt x="2287" y="239271"/>
                </a:lnTo>
                <a:lnTo>
                  <a:pt x="4568" y="237490"/>
                </a:lnTo>
                <a:lnTo>
                  <a:pt x="6855" y="235714"/>
                </a:lnTo>
                <a:lnTo>
                  <a:pt x="9142" y="233932"/>
                </a:lnTo>
                <a:lnTo>
                  <a:pt x="11300" y="232157"/>
                </a:lnTo>
                <a:lnTo>
                  <a:pt x="13587" y="230381"/>
                </a:lnTo>
                <a:lnTo>
                  <a:pt x="15875" y="228600"/>
                </a:lnTo>
                <a:lnTo>
                  <a:pt x="18162" y="226824"/>
                </a:lnTo>
                <a:lnTo>
                  <a:pt x="20443" y="225042"/>
                </a:lnTo>
                <a:lnTo>
                  <a:pt x="22607" y="223396"/>
                </a:lnTo>
                <a:lnTo>
                  <a:pt x="24888" y="221615"/>
                </a:lnTo>
                <a:lnTo>
                  <a:pt x="27175" y="219839"/>
                </a:lnTo>
                <a:lnTo>
                  <a:pt x="29462" y="218187"/>
                </a:lnTo>
                <a:lnTo>
                  <a:pt x="31750" y="216411"/>
                </a:lnTo>
                <a:lnTo>
                  <a:pt x="33907" y="214759"/>
                </a:lnTo>
                <a:lnTo>
                  <a:pt x="36195" y="212977"/>
                </a:lnTo>
                <a:lnTo>
                  <a:pt x="38482" y="211331"/>
                </a:lnTo>
                <a:lnTo>
                  <a:pt x="40763" y="209679"/>
                </a:lnTo>
                <a:lnTo>
                  <a:pt x="43050" y="207897"/>
                </a:lnTo>
                <a:lnTo>
                  <a:pt x="45208" y="206251"/>
                </a:lnTo>
                <a:lnTo>
                  <a:pt x="47495" y="204599"/>
                </a:lnTo>
                <a:lnTo>
                  <a:pt x="49782" y="202947"/>
                </a:lnTo>
                <a:lnTo>
                  <a:pt x="52070" y="201295"/>
                </a:lnTo>
                <a:lnTo>
                  <a:pt x="54357" y="199642"/>
                </a:lnTo>
                <a:lnTo>
                  <a:pt x="56515" y="197996"/>
                </a:lnTo>
                <a:lnTo>
                  <a:pt x="58802" y="196344"/>
                </a:lnTo>
                <a:lnTo>
                  <a:pt x="61083" y="194692"/>
                </a:lnTo>
                <a:lnTo>
                  <a:pt x="63370" y="193169"/>
                </a:lnTo>
                <a:lnTo>
                  <a:pt x="65657" y="191517"/>
                </a:lnTo>
                <a:lnTo>
                  <a:pt x="67815" y="189865"/>
                </a:lnTo>
                <a:lnTo>
                  <a:pt x="70102" y="188342"/>
                </a:lnTo>
                <a:lnTo>
                  <a:pt x="72390" y="186690"/>
                </a:lnTo>
                <a:lnTo>
                  <a:pt x="74677" y="185037"/>
                </a:lnTo>
                <a:lnTo>
                  <a:pt x="76958" y="183515"/>
                </a:lnTo>
                <a:lnTo>
                  <a:pt x="79122" y="181992"/>
                </a:lnTo>
                <a:lnTo>
                  <a:pt x="81403" y="180340"/>
                </a:lnTo>
                <a:lnTo>
                  <a:pt x="83690" y="178817"/>
                </a:lnTo>
                <a:lnTo>
                  <a:pt x="85977" y="177294"/>
                </a:lnTo>
                <a:lnTo>
                  <a:pt x="88265" y="175771"/>
                </a:lnTo>
                <a:lnTo>
                  <a:pt x="90422" y="174119"/>
                </a:lnTo>
                <a:lnTo>
                  <a:pt x="92710" y="172596"/>
                </a:lnTo>
                <a:lnTo>
                  <a:pt x="94997" y="171067"/>
                </a:lnTo>
                <a:lnTo>
                  <a:pt x="97278" y="169545"/>
                </a:lnTo>
                <a:lnTo>
                  <a:pt x="99565" y="168022"/>
                </a:lnTo>
                <a:lnTo>
                  <a:pt x="101723" y="166622"/>
                </a:lnTo>
                <a:lnTo>
                  <a:pt x="104010" y="165100"/>
                </a:lnTo>
                <a:lnTo>
                  <a:pt x="106297" y="163577"/>
                </a:lnTo>
                <a:lnTo>
                  <a:pt x="108585" y="162054"/>
                </a:lnTo>
                <a:lnTo>
                  <a:pt x="110872" y="160655"/>
                </a:lnTo>
                <a:lnTo>
                  <a:pt x="113030" y="159132"/>
                </a:lnTo>
                <a:lnTo>
                  <a:pt x="115317" y="157732"/>
                </a:lnTo>
                <a:lnTo>
                  <a:pt x="117598" y="156210"/>
                </a:lnTo>
                <a:lnTo>
                  <a:pt x="119885" y="154816"/>
                </a:lnTo>
                <a:lnTo>
                  <a:pt x="122172" y="153287"/>
                </a:lnTo>
                <a:lnTo>
                  <a:pt x="124330" y="151894"/>
                </a:lnTo>
                <a:lnTo>
                  <a:pt x="126617" y="150495"/>
                </a:lnTo>
                <a:lnTo>
                  <a:pt x="128905" y="148972"/>
                </a:lnTo>
                <a:lnTo>
                  <a:pt x="131192" y="147572"/>
                </a:lnTo>
                <a:lnTo>
                  <a:pt x="133473" y="146179"/>
                </a:lnTo>
                <a:lnTo>
                  <a:pt x="135637" y="144780"/>
                </a:lnTo>
                <a:lnTo>
                  <a:pt x="137918" y="143386"/>
                </a:lnTo>
                <a:lnTo>
                  <a:pt x="140205" y="141987"/>
                </a:lnTo>
                <a:lnTo>
                  <a:pt x="142492" y="140587"/>
                </a:lnTo>
                <a:lnTo>
                  <a:pt x="144780" y="139194"/>
                </a:lnTo>
                <a:lnTo>
                  <a:pt x="146937" y="137924"/>
                </a:lnTo>
                <a:lnTo>
                  <a:pt x="149225" y="136525"/>
                </a:lnTo>
                <a:lnTo>
                  <a:pt x="151512" y="135131"/>
                </a:lnTo>
                <a:lnTo>
                  <a:pt x="153793" y="133732"/>
                </a:lnTo>
                <a:lnTo>
                  <a:pt x="156080" y="132462"/>
                </a:lnTo>
                <a:lnTo>
                  <a:pt x="158238" y="131062"/>
                </a:lnTo>
                <a:lnTo>
                  <a:pt x="160525" y="129792"/>
                </a:lnTo>
                <a:lnTo>
                  <a:pt x="162812" y="128399"/>
                </a:lnTo>
                <a:lnTo>
                  <a:pt x="165100" y="127129"/>
                </a:lnTo>
                <a:lnTo>
                  <a:pt x="167387" y="125859"/>
                </a:lnTo>
                <a:lnTo>
                  <a:pt x="169545" y="124589"/>
                </a:lnTo>
                <a:lnTo>
                  <a:pt x="171832" y="123190"/>
                </a:lnTo>
                <a:lnTo>
                  <a:pt x="174113" y="121920"/>
                </a:lnTo>
                <a:lnTo>
                  <a:pt x="176400" y="120650"/>
                </a:lnTo>
                <a:lnTo>
                  <a:pt x="178687" y="119380"/>
                </a:lnTo>
                <a:lnTo>
                  <a:pt x="180845" y="118110"/>
                </a:lnTo>
                <a:lnTo>
                  <a:pt x="183132" y="116840"/>
                </a:lnTo>
                <a:lnTo>
                  <a:pt x="185420" y="115570"/>
                </a:lnTo>
                <a:lnTo>
                  <a:pt x="187707" y="114300"/>
                </a:lnTo>
                <a:lnTo>
                  <a:pt x="189988" y="113159"/>
                </a:lnTo>
                <a:lnTo>
                  <a:pt x="192152" y="111889"/>
                </a:lnTo>
                <a:lnTo>
                  <a:pt x="194433" y="110619"/>
                </a:lnTo>
                <a:lnTo>
                  <a:pt x="196720" y="109472"/>
                </a:lnTo>
                <a:lnTo>
                  <a:pt x="199007" y="108202"/>
                </a:lnTo>
                <a:lnTo>
                  <a:pt x="201295" y="106932"/>
                </a:lnTo>
                <a:lnTo>
                  <a:pt x="203452" y="105792"/>
                </a:lnTo>
                <a:lnTo>
                  <a:pt x="205740" y="104651"/>
                </a:lnTo>
                <a:lnTo>
                  <a:pt x="208027" y="103381"/>
                </a:lnTo>
                <a:lnTo>
                  <a:pt x="210308" y="102235"/>
                </a:lnTo>
                <a:lnTo>
                  <a:pt x="212595" y="101094"/>
                </a:lnTo>
                <a:lnTo>
                  <a:pt x="214753" y="99947"/>
                </a:lnTo>
                <a:lnTo>
                  <a:pt x="217040" y="98677"/>
                </a:lnTo>
                <a:lnTo>
                  <a:pt x="219327" y="97537"/>
                </a:lnTo>
                <a:lnTo>
                  <a:pt x="221615" y="96396"/>
                </a:lnTo>
                <a:lnTo>
                  <a:pt x="223902" y="95250"/>
                </a:lnTo>
                <a:lnTo>
                  <a:pt x="226060" y="94109"/>
                </a:lnTo>
                <a:lnTo>
                  <a:pt x="228347" y="92962"/>
                </a:lnTo>
                <a:lnTo>
                  <a:pt x="230628" y="91951"/>
                </a:lnTo>
                <a:lnTo>
                  <a:pt x="232915" y="90805"/>
                </a:lnTo>
                <a:lnTo>
                  <a:pt x="235202" y="89664"/>
                </a:lnTo>
                <a:lnTo>
                  <a:pt x="237360" y="88647"/>
                </a:lnTo>
                <a:lnTo>
                  <a:pt x="239647" y="87506"/>
                </a:lnTo>
                <a:lnTo>
                  <a:pt x="241935" y="86360"/>
                </a:lnTo>
                <a:lnTo>
                  <a:pt x="244222" y="85342"/>
                </a:lnTo>
                <a:lnTo>
                  <a:pt x="246503" y="84202"/>
                </a:lnTo>
                <a:lnTo>
                  <a:pt x="248667" y="83185"/>
                </a:lnTo>
                <a:lnTo>
                  <a:pt x="250948" y="82167"/>
                </a:lnTo>
                <a:lnTo>
                  <a:pt x="253235" y="81027"/>
                </a:lnTo>
                <a:lnTo>
                  <a:pt x="255522" y="80010"/>
                </a:lnTo>
                <a:lnTo>
                  <a:pt x="257810" y="78992"/>
                </a:lnTo>
                <a:lnTo>
                  <a:pt x="259967" y="77981"/>
                </a:lnTo>
                <a:lnTo>
                  <a:pt x="262255" y="76964"/>
                </a:lnTo>
                <a:lnTo>
                  <a:pt x="264542" y="75947"/>
                </a:lnTo>
                <a:lnTo>
                  <a:pt x="266823" y="74930"/>
                </a:lnTo>
                <a:lnTo>
                  <a:pt x="269110" y="73912"/>
                </a:lnTo>
                <a:lnTo>
                  <a:pt x="271268" y="72901"/>
                </a:lnTo>
                <a:lnTo>
                  <a:pt x="273555" y="71884"/>
                </a:lnTo>
                <a:lnTo>
                  <a:pt x="275842" y="70867"/>
                </a:lnTo>
                <a:lnTo>
                  <a:pt x="278130" y="69979"/>
                </a:lnTo>
                <a:lnTo>
                  <a:pt x="280417" y="68962"/>
                </a:lnTo>
                <a:lnTo>
                  <a:pt x="282575" y="68074"/>
                </a:lnTo>
                <a:lnTo>
                  <a:pt x="284862" y="67057"/>
                </a:lnTo>
                <a:lnTo>
                  <a:pt x="287143" y="66040"/>
                </a:lnTo>
                <a:lnTo>
                  <a:pt x="289430" y="65152"/>
                </a:lnTo>
                <a:lnTo>
                  <a:pt x="291717" y="64264"/>
                </a:lnTo>
                <a:lnTo>
                  <a:pt x="293875" y="63247"/>
                </a:lnTo>
                <a:lnTo>
                  <a:pt x="296162" y="62359"/>
                </a:lnTo>
                <a:lnTo>
                  <a:pt x="298450" y="61471"/>
                </a:lnTo>
                <a:lnTo>
                  <a:pt x="300737" y="60577"/>
                </a:lnTo>
                <a:lnTo>
                  <a:pt x="303018" y="59690"/>
                </a:lnTo>
                <a:lnTo>
                  <a:pt x="305182" y="58802"/>
                </a:lnTo>
                <a:lnTo>
                  <a:pt x="307463" y="57914"/>
                </a:lnTo>
                <a:lnTo>
                  <a:pt x="309750" y="57026"/>
                </a:lnTo>
                <a:lnTo>
                  <a:pt x="312037" y="56132"/>
                </a:lnTo>
                <a:lnTo>
                  <a:pt x="314325" y="55245"/>
                </a:lnTo>
                <a:lnTo>
                  <a:pt x="316482" y="54357"/>
                </a:lnTo>
                <a:lnTo>
                  <a:pt x="318770" y="53469"/>
                </a:lnTo>
                <a:lnTo>
                  <a:pt x="321057" y="52705"/>
                </a:lnTo>
                <a:lnTo>
                  <a:pt x="323338" y="51817"/>
                </a:lnTo>
                <a:lnTo>
                  <a:pt x="325625" y="50929"/>
                </a:lnTo>
                <a:lnTo>
                  <a:pt x="327783" y="50165"/>
                </a:lnTo>
                <a:lnTo>
                  <a:pt x="330070" y="49277"/>
                </a:lnTo>
                <a:lnTo>
                  <a:pt x="332357" y="48512"/>
                </a:lnTo>
                <a:lnTo>
                  <a:pt x="334645" y="47754"/>
                </a:lnTo>
                <a:lnTo>
                  <a:pt x="336932" y="46866"/>
                </a:lnTo>
                <a:lnTo>
                  <a:pt x="339090" y="46102"/>
                </a:lnTo>
                <a:lnTo>
                  <a:pt x="341377" y="45337"/>
                </a:lnTo>
                <a:lnTo>
                  <a:pt x="343658" y="44579"/>
                </a:lnTo>
                <a:lnTo>
                  <a:pt x="345945" y="43815"/>
                </a:lnTo>
                <a:lnTo>
                  <a:pt x="348232" y="43056"/>
                </a:lnTo>
                <a:lnTo>
                  <a:pt x="350390" y="42292"/>
                </a:lnTo>
                <a:lnTo>
                  <a:pt x="352677" y="41527"/>
                </a:lnTo>
                <a:lnTo>
                  <a:pt x="354965" y="40769"/>
                </a:lnTo>
                <a:lnTo>
                  <a:pt x="357252" y="40005"/>
                </a:lnTo>
                <a:lnTo>
                  <a:pt x="359533" y="39246"/>
                </a:lnTo>
                <a:lnTo>
                  <a:pt x="361697" y="38482"/>
                </a:lnTo>
                <a:lnTo>
                  <a:pt x="363978" y="37847"/>
                </a:lnTo>
                <a:lnTo>
                  <a:pt x="366265" y="37082"/>
                </a:lnTo>
                <a:lnTo>
                  <a:pt x="368552" y="36447"/>
                </a:lnTo>
                <a:lnTo>
                  <a:pt x="370840" y="35689"/>
                </a:lnTo>
                <a:lnTo>
                  <a:pt x="372997" y="35054"/>
                </a:lnTo>
                <a:lnTo>
                  <a:pt x="375285" y="34290"/>
                </a:lnTo>
                <a:lnTo>
                  <a:pt x="377572" y="33655"/>
                </a:lnTo>
                <a:lnTo>
                  <a:pt x="379853" y="33020"/>
                </a:lnTo>
                <a:lnTo>
                  <a:pt x="382140" y="32261"/>
                </a:lnTo>
                <a:lnTo>
                  <a:pt x="384298" y="31626"/>
                </a:lnTo>
                <a:lnTo>
                  <a:pt x="386585" y="30991"/>
                </a:lnTo>
                <a:lnTo>
                  <a:pt x="388872" y="30356"/>
                </a:lnTo>
                <a:lnTo>
                  <a:pt x="391160" y="29721"/>
                </a:lnTo>
                <a:lnTo>
                  <a:pt x="393447" y="29086"/>
                </a:lnTo>
                <a:lnTo>
                  <a:pt x="395605" y="28451"/>
                </a:lnTo>
                <a:lnTo>
                  <a:pt x="397892" y="27816"/>
                </a:lnTo>
                <a:lnTo>
                  <a:pt x="400173" y="27181"/>
                </a:lnTo>
                <a:lnTo>
                  <a:pt x="402460" y="26670"/>
                </a:lnTo>
                <a:lnTo>
                  <a:pt x="404747" y="26035"/>
                </a:lnTo>
                <a:lnTo>
                  <a:pt x="406905" y="25400"/>
                </a:lnTo>
                <a:lnTo>
                  <a:pt x="409192" y="24894"/>
                </a:lnTo>
                <a:lnTo>
                  <a:pt x="411480" y="24259"/>
                </a:lnTo>
                <a:lnTo>
                  <a:pt x="413767" y="23747"/>
                </a:lnTo>
                <a:lnTo>
                  <a:pt x="416048" y="23112"/>
                </a:lnTo>
                <a:lnTo>
                  <a:pt x="418212" y="22607"/>
                </a:lnTo>
                <a:lnTo>
                  <a:pt x="420493" y="21972"/>
                </a:lnTo>
                <a:lnTo>
                  <a:pt x="422780" y="21466"/>
                </a:lnTo>
                <a:lnTo>
                  <a:pt x="425067" y="20955"/>
                </a:lnTo>
                <a:lnTo>
                  <a:pt x="427355" y="20449"/>
                </a:lnTo>
                <a:lnTo>
                  <a:pt x="429512" y="19937"/>
                </a:lnTo>
                <a:lnTo>
                  <a:pt x="431800" y="19432"/>
                </a:lnTo>
                <a:lnTo>
                  <a:pt x="434087" y="18926"/>
                </a:lnTo>
                <a:lnTo>
                  <a:pt x="436368" y="18415"/>
                </a:lnTo>
                <a:lnTo>
                  <a:pt x="438655" y="17909"/>
                </a:lnTo>
                <a:lnTo>
                  <a:pt x="440813" y="17397"/>
                </a:lnTo>
                <a:lnTo>
                  <a:pt x="443100" y="16892"/>
                </a:lnTo>
                <a:lnTo>
                  <a:pt x="445387" y="16386"/>
                </a:lnTo>
                <a:lnTo>
                  <a:pt x="447675" y="16004"/>
                </a:lnTo>
                <a:lnTo>
                  <a:pt x="449962" y="15492"/>
                </a:lnTo>
                <a:lnTo>
                  <a:pt x="452120" y="14987"/>
                </a:lnTo>
                <a:lnTo>
                  <a:pt x="454407" y="14605"/>
                </a:lnTo>
                <a:lnTo>
                  <a:pt x="456688" y="14099"/>
                </a:lnTo>
                <a:lnTo>
                  <a:pt x="458975" y="13717"/>
                </a:lnTo>
                <a:lnTo>
                  <a:pt x="461262" y="13335"/>
                </a:lnTo>
                <a:lnTo>
                  <a:pt x="463420" y="12829"/>
                </a:lnTo>
                <a:lnTo>
                  <a:pt x="465707" y="12447"/>
                </a:lnTo>
                <a:lnTo>
                  <a:pt x="467995" y="12065"/>
                </a:lnTo>
                <a:lnTo>
                  <a:pt x="470282" y="11682"/>
                </a:lnTo>
                <a:lnTo>
                  <a:pt x="481582" y="9777"/>
                </a:lnTo>
                <a:lnTo>
                  <a:pt x="483870" y="9401"/>
                </a:lnTo>
                <a:lnTo>
                  <a:pt x="486027" y="9019"/>
                </a:lnTo>
                <a:lnTo>
                  <a:pt x="488315" y="8637"/>
                </a:lnTo>
                <a:lnTo>
                  <a:pt x="490602" y="8384"/>
                </a:lnTo>
                <a:lnTo>
                  <a:pt x="492883" y="8002"/>
                </a:lnTo>
                <a:lnTo>
                  <a:pt x="495170" y="7620"/>
                </a:lnTo>
                <a:lnTo>
                  <a:pt x="497328" y="7367"/>
                </a:lnTo>
                <a:lnTo>
                  <a:pt x="499615" y="6985"/>
                </a:lnTo>
                <a:lnTo>
                  <a:pt x="501902" y="6732"/>
                </a:lnTo>
                <a:lnTo>
                  <a:pt x="504190" y="6479"/>
                </a:lnTo>
                <a:lnTo>
                  <a:pt x="506477" y="6097"/>
                </a:lnTo>
                <a:lnTo>
                  <a:pt x="508635" y="5844"/>
                </a:lnTo>
                <a:lnTo>
                  <a:pt x="510922" y="5591"/>
                </a:lnTo>
                <a:lnTo>
                  <a:pt x="513203" y="5332"/>
                </a:lnTo>
                <a:lnTo>
                  <a:pt x="515490" y="5080"/>
                </a:lnTo>
                <a:lnTo>
                  <a:pt x="517777" y="4827"/>
                </a:lnTo>
                <a:lnTo>
                  <a:pt x="519935" y="4574"/>
                </a:lnTo>
                <a:lnTo>
                  <a:pt x="522222" y="4321"/>
                </a:lnTo>
                <a:lnTo>
                  <a:pt x="524510" y="4062"/>
                </a:lnTo>
                <a:lnTo>
                  <a:pt x="526797" y="3810"/>
                </a:lnTo>
                <a:lnTo>
                  <a:pt x="529078" y="3557"/>
                </a:lnTo>
                <a:lnTo>
                  <a:pt x="531242" y="3304"/>
                </a:lnTo>
                <a:lnTo>
                  <a:pt x="533523" y="3175"/>
                </a:lnTo>
                <a:lnTo>
                  <a:pt x="535810" y="2922"/>
                </a:lnTo>
                <a:lnTo>
                  <a:pt x="538097" y="2792"/>
                </a:lnTo>
                <a:lnTo>
                  <a:pt x="540385" y="2540"/>
                </a:lnTo>
                <a:lnTo>
                  <a:pt x="542542" y="2416"/>
                </a:lnTo>
                <a:lnTo>
                  <a:pt x="544830" y="2157"/>
                </a:lnTo>
                <a:lnTo>
                  <a:pt x="547117" y="2034"/>
                </a:lnTo>
                <a:lnTo>
                  <a:pt x="549398" y="1905"/>
                </a:lnTo>
                <a:lnTo>
                  <a:pt x="551685" y="1652"/>
                </a:lnTo>
                <a:lnTo>
                  <a:pt x="553843" y="1522"/>
                </a:lnTo>
                <a:lnTo>
                  <a:pt x="556130" y="1399"/>
                </a:lnTo>
                <a:lnTo>
                  <a:pt x="558417" y="1270"/>
                </a:lnTo>
                <a:lnTo>
                  <a:pt x="560705" y="1146"/>
                </a:lnTo>
                <a:lnTo>
                  <a:pt x="562992" y="1017"/>
                </a:lnTo>
                <a:lnTo>
                  <a:pt x="565150" y="887"/>
                </a:lnTo>
                <a:lnTo>
                  <a:pt x="567437" y="764"/>
                </a:lnTo>
                <a:lnTo>
                  <a:pt x="569718" y="635"/>
                </a:lnTo>
                <a:lnTo>
                  <a:pt x="572005" y="635"/>
                </a:lnTo>
                <a:lnTo>
                  <a:pt x="574292" y="511"/>
                </a:lnTo>
                <a:lnTo>
                  <a:pt x="576450" y="382"/>
                </a:lnTo>
                <a:lnTo>
                  <a:pt x="578737" y="382"/>
                </a:lnTo>
                <a:lnTo>
                  <a:pt x="581025" y="252"/>
                </a:lnTo>
                <a:lnTo>
                  <a:pt x="583312" y="252"/>
                </a:lnTo>
                <a:lnTo>
                  <a:pt x="585593" y="129"/>
                </a:lnTo>
                <a:lnTo>
                  <a:pt x="590038" y="129"/>
                </a:lnTo>
                <a:lnTo>
                  <a:pt x="592325" y="0"/>
                </a:lnTo>
                <a:lnTo>
                  <a:pt x="614932" y="0"/>
                </a:lnTo>
                <a:lnTo>
                  <a:pt x="617220" y="129"/>
                </a:lnTo>
                <a:lnTo>
                  <a:pt x="619507" y="129"/>
                </a:lnTo>
                <a:lnTo>
                  <a:pt x="621665" y="252"/>
                </a:lnTo>
                <a:lnTo>
                  <a:pt x="623952" y="252"/>
                </a:lnTo>
                <a:lnTo>
                  <a:pt x="626233" y="382"/>
                </a:lnTo>
                <a:lnTo>
                  <a:pt x="628520" y="382"/>
                </a:lnTo>
                <a:lnTo>
                  <a:pt x="630807" y="511"/>
                </a:lnTo>
                <a:lnTo>
                  <a:pt x="632965" y="511"/>
                </a:lnTo>
                <a:lnTo>
                  <a:pt x="635252" y="635"/>
                </a:lnTo>
                <a:lnTo>
                  <a:pt x="637540" y="764"/>
                </a:lnTo>
                <a:lnTo>
                  <a:pt x="639827" y="887"/>
                </a:lnTo>
                <a:lnTo>
                  <a:pt x="642108" y="1017"/>
                </a:lnTo>
                <a:lnTo>
                  <a:pt x="644272" y="1146"/>
                </a:lnTo>
                <a:lnTo>
                  <a:pt x="646553" y="1270"/>
                </a:lnTo>
                <a:lnTo>
                  <a:pt x="648840" y="1399"/>
                </a:lnTo>
                <a:lnTo>
                  <a:pt x="651127" y="1522"/>
                </a:lnTo>
                <a:lnTo>
                  <a:pt x="653415" y="1652"/>
                </a:lnTo>
                <a:lnTo>
                  <a:pt x="655572" y="1781"/>
                </a:lnTo>
                <a:lnTo>
                  <a:pt x="657860" y="1905"/>
                </a:lnTo>
                <a:lnTo>
                  <a:pt x="660147" y="2157"/>
                </a:lnTo>
                <a:lnTo>
                  <a:pt x="662428" y="2287"/>
                </a:lnTo>
                <a:lnTo>
                  <a:pt x="664715" y="2540"/>
                </a:lnTo>
                <a:lnTo>
                  <a:pt x="666873" y="2669"/>
                </a:lnTo>
                <a:lnTo>
                  <a:pt x="669160" y="2922"/>
                </a:lnTo>
                <a:lnTo>
                  <a:pt x="671447" y="3051"/>
                </a:lnTo>
                <a:lnTo>
                  <a:pt x="673735" y="3304"/>
                </a:lnTo>
                <a:lnTo>
                  <a:pt x="676022" y="3557"/>
                </a:lnTo>
                <a:lnTo>
                  <a:pt x="678180" y="3686"/>
                </a:lnTo>
                <a:lnTo>
                  <a:pt x="680467" y="3939"/>
                </a:lnTo>
                <a:lnTo>
                  <a:pt x="682748" y="4192"/>
                </a:lnTo>
                <a:lnTo>
                  <a:pt x="685035" y="4445"/>
                </a:lnTo>
                <a:lnTo>
                  <a:pt x="687322" y="4697"/>
                </a:lnTo>
                <a:lnTo>
                  <a:pt x="689480" y="4956"/>
                </a:lnTo>
                <a:lnTo>
                  <a:pt x="691767" y="5209"/>
                </a:lnTo>
                <a:lnTo>
                  <a:pt x="694055" y="5462"/>
                </a:lnTo>
                <a:lnTo>
                  <a:pt x="696342" y="5715"/>
                </a:lnTo>
                <a:lnTo>
                  <a:pt x="698623" y="6097"/>
                </a:lnTo>
                <a:lnTo>
                  <a:pt x="700787" y="6350"/>
                </a:lnTo>
                <a:lnTo>
                  <a:pt x="703068" y="6602"/>
                </a:lnTo>
                <a:lnTo>
                  <a:pt x="705355" y="6985"/>
                </a:lnTo>
                <a:lnTo>
                  <a:pt x="707642" y="7237"/>
                </a:lnTo>
                <a:lnTo>
                  <a:pt x="709930" y="7496"/>
                </a:lnTo>
                <a:lnTo>
                  <a:pt x="712087" y="7872"/>
                </a:lnTo>
                <a:lnTo>
                  <a:pt x="714375" y="8255"/>
                </a:lnTo>
                <a:lnTo>
                  <a:pt x="716662" y="8507"/>
                </a:lnTo>
                <a:lnTo>
                  <a:pt x="718943" y="8890"/>
                </a:lnTo>
                <a:lnTo>
                  <a:pt x="721230" y="9272"/>
                </a:lnTo>
                <a:lnTo>
                  <a:pt x="723388" y="9654"/>
                </a:lnTo>
                <a:lnTo>
                  <a:pt x="725675" y="9907"/>
                </a:lnTo>
                <a:lnTo>
                  <a:pt x="727962" y="10289"/>
                </a:lnTo>
                <a:lnTo>
                  <a:pt x="730248" y="10671"/>
                </a:lnTo>
                <a:lnTo>
                  <a:pt x="732534" y="11047"/>
                </a:lnTo>
                <a:lnTo>
                  <a:pt x="734693" y="11559"/>
                </a:lnTo>
                <a:lnTo>
                  <a:pt x="736979" y="11941"/>
                </a:lnTo>
                <a:lnTo>
                  <a:pt x="739265" y="12317"/>
                </a:lnTo>
                <a:lnTo>
                  <a:pt x="741551" y="12700"/>
                </a:lnTo>
                <a:lnTo>
                  <a:pt x="743837" y="13082"/>
                </a:lnTo>
                <a:lnTo>
                  <a:pt x="745996" y="13587"/>
                </a:lnTo>
                <a:lnTo>
                  <a:pt x="748282" y="13970"/>
                </a:lnTo>
                <a:lnTo>
                  <a:pt x="750568" y="14481"/>
                </a:lnTo>
                <a:lnTo>
                  <a:pt x="752854" y="14857"/>
                </a:lnTo>
                <a:lnTo>
                  <a:pt x="755140" y="15369"/>
                </a:lnTo>
                <a:lnTo>
                  <a:pt x="757299" y="15751"/>
                </a:lnTo>
                <a:lnTo>
                  <a:pt x="759585" y="16257"/>
                </a:lnTo>
                <a:lnTo>
                  <a:pt x="761871" y="16762"/>
                </a:lnTo>
                <a:lnTo>
                  <a:pt x="764157" y="17274"/>
                </a:lnTo>
                <a:lnTo>
                  <a:pt x="766443" y="17656"/>
                </a:lnTo>
                <a:lnTo>
                  <a:pt x="768602" y="18162"/>
                </a:lnTo>
                <a:lnTo>
                  <a:pt x="770888" y="18667"/>
                </a:lnTo>
                <a:lnTo>
                  <a:pt x="773174" y="19179"/>
                </a:lnTo>
                <a:lnTo>
                  <a:pt x="775460" y="19685"/>
                </a:lnTo>
                <a:lnTo>
                  <a:pt x="777746" y="20196"/>
                </a:lnTo>
                <a:lnTo>
                  <a:pt x="779905" y="20831"/>
                </a:lnTo>
                <a:lnTo>
                  <a:pt x="782191" y="21337"/>
                </a:lnTo>
                <a:lnTo>
                  <a:pt x="784477" y="21842"/>
                </a:lnTo>
                <a:lnTo>
                  <a:pt x="786763" y="22354"/>
                </a:lnTo>
                <a:lnTo>
                  <a:pt x="789049" y="22989"/>
                </a:lnTo>
                <a:lnTo>
                  <a:pt x="791208" y="23495"/>
                </a:lnTo>
                <a:lnTo>
                  <a:pt x="793494" y="24130"/>
                </a:lnTo>
                <a:lnTo>
                  <a:pt x="795780" y="24641"/>
                </a:lnTo>
                <a:lnTo>
                  <a:pt x="798066" y="25276"/>
                </a:lnTo>
                <a:lnTo>
                  <a:pt x="800352" y="25782"/>
                </a:lnTo>
                <a:lnTo>
                  <a:pt x="802511" y="26417"/>
                </a:lnTo>
                <a:lnTo>
                  <a:pt x="804797" y="27052"/>
                </a:lnTo>
                <a:lnTo>
                  <a:pt x="807083" y="27687"/>
                </a:lnTo>
                <a:lnTo>
                  <a:pt x="809369" y="28192"/>
                </a:lnTo>
                <a:lnTo>
                  <a:pt x="811655" y="28827"/>
                </a:lnTo>
                <a:lnTo>
                  <a:pt x="813814" y="29462"/>
                </a:lnTo>
                <a:lnTo>
                  <a:pt x="816100" y="30097"/>
                </a:lnTo>
                <a:lnTo>
                  <a:pt x="818386" y="30732"/>
                </a:lnTo>
                <a:lnTo>
                  <a:pt x="820672" y="31367"/>
                </a:lnTo>
                <a:lnTo>
                  <a:pt x="822958" y="32132"/>
                </a:lnTo>
                <a:lnTo>
                  <a:pt x="825117" y="32767"/>
                </a:lnTo>
                <a:lnTo>
                  <a:pt x="827403" y="33402"/>
                </a:lnTo>
                <a:lnTo>
                  <a:pt x="829689" y="34037"/>
                </a:lnTo>
                <a:lnTo>
                  <a:pt x="831975" y="34801"/>
                </a:lnTo>
                <a:lnTo>
                  <a:pt x="834261" y="35436"/>
                </a:lnTo>
                <a:lnTo>
                  <a:pt x="836420" y="36195"/>
                </a:lnTo>
                <a:lnTo>
                  <a:pt x="838706" y="36830"/>
                </a:lnTo>
                <a:lnTo>
                  <a:pt x="840992" y="37594"/>
                </a:lnTo>
                <a:lnTo>
                  <a:pt x="843278" y="38352"/>
                </a:lnTo>
                <a:lnTo>
                  <a:pt x="845564" y="38987"/>
                </a:lnTo>
                <a:lnTo>
                  <a:pt x="847723" y="39752"/>
                </a:lnTo>
                <a:lnTo>
                  <a:pt x="850009" y="40516"/>
                </a:lnTo>
                <a:lnTo>
                  <a:pt x="852295" y="41275"/>
                </a:lnTo>
                <a:lnTo>
                  <a:pt x="854581" y="42039"/>
                </a:lnTo>
                <a:lnTo>
                  <a:pt x="856867" y="42797"/>
                </a:lnTo>
                <a:lnTo>
                  <a:pt x="859026" y="43562"/>
                </a:lnTo>
                <a:lnTo>
                  <a:pt x="861312" y="44326"/>
                </a:lnTo>
                <a:lnTo>
                  <a:pt x="863598" y="45085"/>
                </a:lnTo>
                <a:lnTo>
                  <a:pt x="865884" y="45849"/>
                </a:lnTo>
                <a:lnTo>
                  <a:pt x="868170" y="46607"/>
                </a:lnTo>
                <a:lnTo>
                  <a:pt x="870329" y="47501"/>
                </a:lnTo>
                <a:lnTo>
                  <a:pt x="872615" y="48260"/>
                </a:lnTo>
                <a:lnTo>
                  <a:pt x="874901" y="49024"/>
                </a:lnTo>
                <a:lnTo>
                  <a:pt x="877187" y="49912"/>
                </a:lnTo>
                <a:lnTo>
                  <a:pt x="879473" y="50676"/>
                </a:lnTo>
                <a:lnTo>
                  <a:pt x="881632" y="51564"/>
                </a:lnTo>
                <a:lnTo>
                  <a:pt x="883918" y="52322"/>
                </a:lnTo>
                <a:lnTo>
                  <a:pt x="886204" y="53216"/>
                </a:lnTo>
                <a:lnTo>
                  <a:pt x="888490" y="54104"/>
                </a:lnTo>
                <a:lnTo>
                  <a:pt x="890776" y="54992"/>
                </a:lnTo>
                <a:lnTo>
                  <a:pt x="892935" y="55756"/>
                </a:lnTo>
                <a:lnTo>
                  <a:pt x="895221" y="56644"/>
                </a:lnTo>
                <a:lnTo>
                  <a:pt x="897507" y="57532"/>
                </a:lnTo>
                <a:lnTo>
                  <a:pt x="899793" y="58420"/>
                </a:lnTo>
                <a:lnTo>
                  <a:pt x="902079" y="59307"/>
                </a:lnTo>
                <a:lnTo>
                  <a:pt x="904238" y="60201"/>
                </a:lnTo>
                <a:lnTo>
                  <a:pt x="906524" y="61089"/>
                </a:lnTo>
                <a:lnTo>
                  <a:pt x="908810" y="62106"/>
                </a:lnTo>
                <a:lnTo>
                  <a:pt x="911096" y="62994"/>
                </a:lnTo>
                <a:lnTo>
                  <a:pt x="913382" y="63882"/>
                </a:lnTo>
                <a:lnTo>
                  <a:pt x="915541" y="64899"/>
                </a:lnTo>
                <a:lnTo>
                  <a:pt x="917827" y="65787"/>
                </a:lnTo>
                <a:lnTo>
                  <a:pt x="920113" y="66675"/>
                </a:lnTo>
                <a:lnTo>
                  <a:pt x="922399" y="67692"/>
                </a:lnTo>
                <a:lnTo>
                  <a:pt x="924685" y="68709"/>
                </a:lnTo>
                <a:lnTo>
                  <a:pt x="926844" y="69597"/>
                </a:lnTo>
                <a:lnTo>
                  <a:pt x="929130" y="70614"/>
                </a:lnTo>
                <a:lnTo>
                  <a:pt x="931416" y="71631"/>
                </a:lnTo>
                <a:lnTo>
                  <a:pt x="933702" y="72519"/>
                </a:lnTo>
                <a:lnTo>
                  <a:pt x="935988" y="73536"/>
                </a:lnTo>
                <a:lnTo>
                  <a:pt x="938147" y="74547"/>
                </a:lnTo>
                <a:lnTo>
                  <a:pt x="940433" y="75565"/>
                </a:lnTo>
                <a:lnTo>
                  <a:pt x="942719" y="76582"/>
                </a:lnTo>
                <a:lnTo>
                  <a:pt x="945005" y="77599"/>
                </a:lnTo>
                <a:lnTo>
                  <a:pt x="947291" y="78616"/>
                </a:lnTo>
                <a:lnTo>
                  <a:pt x="949450" y="79627"/>
                </a:lnTo>
                <a:lnTo>
                  <a:pt x="951736" y="80774"/>
                </a:lnTo>
                <a:lnTo>
                  <a:pt x="954022" y="81791"/>
                </a:lnTo>
                <a:lnTo>
                  <a:pt x="956308" y="82802"/>
                </a:lnTo>
                <a:lnTo>
                  <a:pt x="958594" y="83949"/>
                </a:lnTo>
                <a:lnTo>
                  <a:pt x="960753" y="84966"/>
                </a:lnTo>
                <a:lnTo>
                  <a:pt x="963039" y="86107"/>
                </a:lnTo>
                <a:lnTo>
                  <a:pt x="965325" y="87124"/>
                </a:lnTo>
                <a:lnTo>
                  <a:pt x="967611" y="88265"/>
                </a:lnTo>
                <a:lnTo>
                  <a:pt x="969897" y="89282"/>
                </a:lnTo>
                <a:lnTo>
                  <a:pt x="972056" y="90422"/>
                </a:lnTo>
                <a:lnTo>
                  <a:pt x="974342" y="91569"/>
                </a:lnTo>
                <a:lnTo>
                  <a:pt x="976628" y="92710"/>
                </a:lnTo>
                <a:lnTo>
                  <a:pt x="978914" y="93727"/>
                </a:lnTo>
                <a:lnTo>
                  <a:pt x="981200" y="94867"/>
                </a:lnTo>
                <a:lnTo>
                  <a:pt x="983359" y="96014"/>
                </a:lnTo>
                <a:lnTo>
                  <a:pt x="985645" y="97155"/>
                </a:lnTo>
                <a:lnTo>
                  <a:pt x="987931" y="98301"/>
                </a:lnTo>
                <a:lnTo>
                  <a:pt x="990217" y="99442"/>
                </a:lnTo>
                <a:lnTo>
                  <a:pt x="992503" y="100712"/>
                </a:lnTo>
                <a:lnTo>
                  <a:pt x="994662" y="101852"/>
                </a:lnTo>
                <a:lnTo>
                  <a:pt x="996948" y="102999"/>
                </a:lnTo>
                <a:lnTo>
                  <a:pt x="999234" y="104140"/>
                </a:lnTo>
                <a:lnTo>
                  <a:pt x="1001520" y="105410"/>
                </a:lnTo>
                <a:lnTo>
                  <a:pt x="1003806" y="106556"/>
                </a:lnTo>
                <a:lnTo>
                  <a:pt x="1005965" y="107826"/>
                </a:lnTo>
                <a:lnTo>
                  <a:pt x="1008251" y="108967"/>
                </a:lnTo>
                <a:lnTo>
                  <a:pt x="1010537" y="110237"/>
                </a:lnTo>
                <a:lnTo>
                  <a:pt x="1012823" y="111507"/>
                </a:lnTo>
                <a:lnTo>
                  <a:pt x="1015109" y="112647"/>
                </a:lnTo>
                <a:lnTo>
                  <a:pt x="1017268" y="113917"/>
                </a:lnTo>
                <a:lnTo>
                  <a:pt x="1019554" y="115187"/>
                </a:lnTo>
                <a:lnTo>
                  <a:pt x="1021840" y="116457"/>
                </a:lnTo>
                <a:lnTo>
                  <a:pt x="1024126" y="117727"/>
                </a:lnTo>
                <a:lnTo>
                  <a:pt x="1026412" y="118997"/>
                </a:lnTo>
                <a:lnTo>
                  <a:pt x="1028571" y="120267"/>
                </a:lnTo>
                <a:lnTo>
                  <a:pt x="1030857" y="121537"/>
                </a:lnTo>
                <a:lnTo>
                  <a:pt x="1033143" y="122807"/>
                </a:lnTo>
                <a:lnTo>
                  <a:pt x="1035429" y="124077"/>
                </a:lnTo>
                <a:lnTo>
                  <a:pt x="1037715" y="125347"/>
                </a:lnTo>
                <a:lnTo>
                  <a:pt x="1039874" y="126747"/>
                </a:lnTo>
                <a:lnTo>
                  <a:pt x="1042160" y="128017"/>
                </a:lnTo>
                <a:lnTo>
                  <a:pt x="1044446" y="129287"/>
                </a:lnTo>
                <a:lnTo>
                  <a:pt x="1046732" y="130686"/>
                </a:lnTo>
                <a:lnTo>
                  <a:pt x="1049018" y="131956"/>
                </a:lnTo>
                <a:lnTo>
                  <a:pt x="1051177" y="133350"/>
                </a:lnTo>
                <a:lnTo>
                  <a:pt x="1053463" y="134749"/>
                </a:lnTo>
                <a:lnTo>
                  <a:pt x="1055749" y="136019"/>
                </a:lnTo>
                <a:lnTo>
                  <a:pt x="1058035" y="137412"/>
                </a:lnTo>
                <a:lnTo>
                  <a:pt x="1060321" y="138812"/>
                </a:lnTo>
                <a:lnTo>
                  <a:pt x="1062480" y="140211"/>
                </a:lnTo>
                <a:lnTo>
                  <a:pt x="1064766" y="141481"/>
                </a:lnTo>
                <a:lnTo>
                  <a:pt x="1067052" y="142875"/>
                </a:lnTo>
                <a:lnTo>
                  <a:pt x="1069338" y="144274"/>
                </a:lnTo>
                <a:lnTo>
                  <a:pt x="1071624" y="145667"/>
                </a:lnTo>
                <a:lnTo>
                  <a:pt x="1073783" y="147196"/>
                </a:lnTo>
                <a:lnTo>
                  <a:pt x="1076069" y="148590"/>
                </a:lnTo>
                <a:lnTo>
                  <a:pt x="1078355" y="149989"/>
                </a:lnTo>
                <a:lnTo>
                  <a:pt x="1080641" y="151382"/>
                </a:lnTo>
                <a:lnTo>
                  <a:pt x="1082927" y="152782"/>
                </a:lnTo>
                <a:lnTo>
                  <a:pt x="1085086" y="154305"/>
                </a:lnTo>
                <a:lnTo>
                  <a:pt x="1087372" y="155704"/>
                </a:lnTo>
                <a:lnTo>
                  <a:pt x="1089658" y="157227"/>
                </a:lnTo>
                <a:lnTo>
                  <a:pt x="1091944" y="158626"/>
                </a:lnTo>
                <a:lnTo>
                  <a:pt x="1094230" y="160149"/>
                </a:lnTo>
                <a:lnTo>
                  <a:pt x="1096389" y="161542"/>
                </a:lnTo>
                <a:lnTo>
                  <a:pt x="1098675" y="163071"/>
                </a:lnTo>
                <a:lnTo>
                  <a:pt x="1100961" y="164594"/>
                </a:lnTo>
                <a:lnTo>
                  <a:pt x="1103247" y="166117"/>
                </a:lnTo>
                <a:lnTo>
                  <a:pt x="1105533" y="167640"/>
                </a:lnTo>
                <a:lnTo>
                  <a:pt x="1107692" y="169039"/>
                </a:lnTo>
                <a:lnTo>
                  <a:pt x="1109978" y="170562"/>
                </a:lnTo>
                <a:lnTo>
                  <a:pt x="1112264" y="172085"/>
                </a:lnTo>
                <a:lnTo>
                  <a:pt x="1114550" y="173607"/>
                </a:lnTo>
                <a:lnTo>
                  <a:pt x="1116836" y="175260"/>
                </a:lnTo>
                <a:lnTo>
                  <a:pt x="1118995" y="176782"/>
                </a:lnTo>
                <a:lnTo>
                  <a:pt x="1121281" y="178311"/>
                </a:lnTo>
                <a:lnTo>
                  <a:pt x="1123567" y="179834"/>
                </a:lnTo>
                <a:lnTo>
                  <a:pt x="1125853" y="181486"/>
                </a:lnTo>
                <a:lnTo>
                  <a:pt x="1128139" y="183009"/>
                </a:lnTo>
                <a:lnTo>
                  <a:pt x="1130298" y="184532"/>
                </a:lnTo>
              </a:path>
            </a:pathLst>
          </a:custGeom>
          <a:ln w="381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/>
          <p:nvPr/>
        </p:nvSpPr>
        <p:spPr>
          <a:xfrm>
            <a:off x="5673489" y="4983593"/>
            <a:ext cx="770659" cy="245918"/>
          </a:xfrm>
          <a:custGeom>
            <a:avLst/>
            <a:gdLst/>
            <a:ahLst/>
            <a:cxnLst/>
            <a:rect l="l" t="t" r="r" b="b"/>
            <a:pathLst>
              <a:path w="1130300" h="360679">
                <a:moveTo>
                  <a:pt x="0" y="360428"/>
                </a:moveTo>
                <a:lnTo>
                  <a:pt x="2287" y="359793"/>
                </a:lnTo>
                <a:lnTo>
                  <a:pt x="4568" y="359158"/>
                </a:lnTo>
                <a:lnTo>
                  <a:pt x="6855" y="358646"/>
                </a:lnTo>
                <a:lnTo>
                  <a:pt x="9142" y="358011"/>
                </a:lnTo>
                <a:lnTo>
                  <a:pt x="11300" y="357376"/>
                </a:lnTo>
                <a:lnTo>
                  <a:pt x="13587" y="356871"/>
                </a:lnTo>
                <a:lnTo>
                  <a:pt x="15875" y="356236"/>
                </a:lnTo>
                <a:lnTo>
                  <a:pt x="18162" y="355601"/>
                </a:lnTo>
                <a:lnTo>
                  <a:pt x="20443" y="355089"/>
                </a:lnTo>
                <a:lnTo>
                  <a:pt x="22607" y="354454"/>
                </a:lnTo>
                <a:lnTo>
                  <a:pt x="24888" y="353819"/>
                </a:lnTo>
                <a:lnTo>
                  <a:pt x="27175" y="353184"/>
                </a:lnTo>
                <a:lnTo>
                  <a:pt x="29462" y="352679"/>
                </a:lnTo>
                <a:lnTo>
                  <a:pt x="31750" y="352044"/>
                </a:lnTo>
                <a:lnTo>
                  <a:pt x="33907" y="351409"/>
                </a:lnTo>
                <a:lnTo>
                  <a:pt x="36195" y="350774"/>
                </a:lnTo>
                <a:lnTo>
                  <a:pt x="38482" y="350268"/>
                </a:lnTo>
                <a:lnTo>
                  <a:pt x="40763" y="349633"/>
                </a:lnTo>
                <a:lnTo>
                  <a:pt x="43050" y="348998"/>
                </a:lnTo>
                <a:lnTo>
                  <a:pt x="45208" y="348486"/>
                </a:lnTo>
                <a:lnTo>
                  <a:pt x="47495" y="347851"/>
                </a:lnTo>
                <a:lnTo>
                  <a:pt x="49782" y="347216"/>
                </a:lnTo>
                <a:lnTo>
                  <a:pt x="52070" y="346581"/>
                </a:lnTo>
                <a:lnTo>
                  <a:pt x="54357" y="345946"/>
                </a:lnTo>
                <a:lnTo>
                  <a:pt x="56515" y="345441"/>
                </a:lnTo>
                <a:lnTo>
                  <a:pt x="58802" y="344806"/>
                </a:lnTo>
                <a:lnTo>
                  <a:pt x="61083" y="344171"/>
                </a:lnTo>
                <a:lnTo>
                  <a:pt x="63370" y="343536"/>
                </a:lnTo>
                <a:lnTo>
                  <a:pt x="65657" y="343024"/>
                </a:lnTo>
                <a:lnTo>
                  <a:pt x="67815" y="342389"/>
                </a:lnTo>
                <a:lnTo>
                  <a:pt x="70102" y="341754"/>
                </a:lnTo>
                <a:lnTo>
                  <a:pt x="72390" y="341119"/>
                </a:lnTo>
                <a:lnTo>
                  <a:pt x="74677" y="340484"/>
                </a:lnTo>
                <a:lnTo>
                  <a:pt x="76958" y="339979"/>
                </a:lnTo>
                <a:lnTo>
                  <a:pt x="79122" y="339344"/>
                </a:lnTo>
                <a:lnTo>
                  <a:pt x="81403" y="338709"/>
                </a:lnTo>
                <a:lnTo>
                  <a:pt x="83690" y="338074"/>
                </a:lnTo>
                <a:lnTo>
                  <a:pt x="85977" y="337439"/>
                </a:lnTo>
                <a:lnTo>
                  <a:pt x="88265" y="336933"/>
                </a:lnTo>
                <a:lnTo>
                  <a:pt x="90422" y="336298"/>
                </a:lnTo>
                <a:lnTo>
                  <a:pt x="92710" y="335663"/>
                </a:lnTo>
                <a:lnTo>
                  <a:pt x="94997" y="335028"/>
                </a:lnTo>
                <a:lnTo>
                  <a:pt x="97278" y="334393"/>
                </a:lnTo>
                <a:lnTo>
                  <a:pt x="99565" y="333881"/>
                </a:lnTo>
                <a:lnTo>
                  <a:pt x="101723" y="333246"/>
                </a:lnTo>
                <a:lnTo>
                  <a:pt x="104010" y="332611"/>
                </a:lnTo>
                <a:lnTo>
                  <a:pt x="106297" y="331976"/>
                </a:lnTo>
                <a:lnTo>
                  <a:pt x="108585" y="331341"/>
                </a:lnTo>
                <a:lnTo>
                  <a:pt x="110872" y="330706"/>
                </a:lnTo>
                <a:lnTo>
                  <a:pt x="113030" y="330071"/>
                </a:lnTo>
                <a:lnTo>
                  <a:pt x="115317" y="329566"/>
                </a:lnTo>
                <a:lnTo>
                  <a:pt x="117598" y="328931"/>
                </a:lnTo>
                <a:lnTo>
                  <a:pt x="119885" y="328296"/>
                </a:lnTo>
                <a:lnTo>
                  <a:pt x="122172" y="327661"/>
                </a:lnTo>
                <a:lnTo>
                  <a:pt x="124330" y="327026"/>
                </a:lnTo>
                <a:lnTo>
                  <a:pt x="126617" y="326391"/>
                </a:lnTo>
                <a:lnTo>
                  <a:pt x="128905" y="325756"/>
                </a:lnTo>
                <a:lnTo>
                  <a:pt x="131192" y="325121"/>
                </a:lnTo>
                <a:lnTo>
                  <a:pt x="133473" y="324609"/>
                </a:lnTo>
                <a:lnTo>
                  <a:pt x="135637" y="323974"/>
                </a:lnTo>
                <a:lnTo>
                  <a:pt x="137918" y="323339"/>
                </a:lnTo>
                <a:lnTo>
                  <a:pt x="140205" y="322704"/>
                </a:lnTo>
                <a:lnTo>
                  <a:pt x="142492" y="322069"/>
                </a:lnTo>
                <a:lnTo>
                  <a:pt x="144780" y="321434"/>
                </a:lnTo>
                <a:lnTo>
                  <a:pt x="146937" y="320799"/>
                </a:lnTo>
                <a:lnTo>
                  <a:pt x="149225" y="320164"/>
                </a:lnTo>
                <a:lnTo>
                  <a:pt x="151512" y="319529"/>
                </a:lnTo>
                <a:lnTo>
                  <a:pt x="153793" y="318894"/>
                </a:lnTo>
                <a:lnTo>
                  <a:pt x="156080" y="318389"/>
                </a:lnTo>
                <a:lnTo>
                  <a:pt x="158238" y="317754"/>
                </a:lnTo>
                <a:lnTo>
                  <a:pt x="160525" y="317119"/>
                </a:lnTo>
                <a:lnTo>
                  <a:pt x="162812" y="316484"/>
                </a:lnTo>
                <a:lnTo>
                  <a:pt x="165100" y="315849"/>
                </a:lnTo>
                <a:lnTo>
                  <a:pt x="167387" y="315214"/>
                </a:lnTo>
                <a:lnTo>
                  <a:pt x="169545" y="314579"/>
                </a:lnTo>
                <a:lnTo>
                  <a:pt x="171832" y="313944"/>
                </a:lnTo>
                <a:lnTo>
                  <a:pt x="174113" y="313309"/>
                </a:lnTo>
                <a:lnTo>
                  <a:pt x="176400" y="312674"/>
                </a:lnTo>
                <a:lnTo>
                  <a:pt x="178687" y="312039"/>
                </a:lnTo>
                <a:lnTo>
                  <a:pt x="180845" y="311404"/>
                </a:lnTo>
                <a:lnTo>
                  <a:pt x="183132" y="310769"/>
                </a:lnTo>
                <a:lnTo>
                  <a:pt x="185420" y="310134"/>
                </a:lnTo>
                <a:lnTo>
                  <a:pt x="187707" y="309499"/>
                </a:lnTo>
                <a:lnTo>
                  <a:pt x="189988" y="308864"/>
                </a:lnTo>
                <a:lnTo>
                  <a:pt x="192152" y="308229"/>
                </a:lnTo>
                <a:lnTo>
                  <a:pt x="194433" y="307594"/>
                </a:lnTo>
                <a:lnTo>
                  <a:pt x="196720" y="306959"/>
                </a:lnTo>
                <a:lnTo>
                  <a:pt x="199007" y="306324"/>
                </a:lnTo>
                <a:lnTo>
                  <a:pt x="201295" y="305689"/>
                </a:lnTo>
                <a:lnTo>
                  <a:pt x="203452" y="305054"/>
                </a:lnTo>
                <a:lnTo>
                  <a:pt x="205740" y="304419"/>
                </a:lnTo>
                <a:lnTo>
                  <a:pt x="208027" y="303784"/>
                </a:lnTo>
                <a:lnTo>
                  <a:pt x="210308" y="303149"/>
                </a:lnTo>
                <a:lnTo>
                  <a:pt x="212595" y="302514"/>
                </a:lnTo>
                <a:lnTo>
                  <a:pt x="214753" y="301879"/>
                </a:lnTo>
                <a:lnTo>
                  <a:pt x="217040" y="301244"/>
                </a:lnTo>
                <a:lnTo>
                  <a:pt x="219327" y="300609"/>
                </a:lnTo>
                <a:lnTo>
                  <a:pt x="221615" y="299974"/>
                </a:lnTo>
                <a:lnTo>
                  <a:pt x="223902" y="299339"/>
                </a:lnTo>
                <a:lnTo>
                  <a:pt x="226060" y="298704"/>
                </a:lnTo>
                <a:lnTo>
                  <a:pt x="228347" y="298069"/>
                </a:lnTo>
                <a:lnTo>
                  <a:pt x="230628" y="297434"/>
                </a:lnTo>
                <a:lnTo>
                  <a:pt x="232915" y="296799"/>
                </a:lnTo>
                <a:lnTo>
                  <a:pt x="235202" y="296164"/>
                </a:lnTo>
                <a:lnTo>
                  <a:pt x="237360" y="295529"/>
                </a:lnTo>
                <a:lnTo>
                  <a:pt x="239647" y="294894"/>
                </a:lnTo>
                <a:lnTo>
                  <a:pt x="241935" y="294259"/>
                </a:lnTo>
                <a:lnTo>
                  <a:pt x="244222" y="293624"/>
                </a:lnTo>
                <a:lnTo>
                  <a:pt x="255522" y="290319"/>
                </a:lnTo>
                <a:lnTo>
                  <a:pt x="257810" y="289684"/>
                </a:lnTo>
                <a:lnTo>
                  <a:pt x="259967" y="289049"/>
                </a:lnTo>
                <a:lnTo>
                  <a:pt x="262255" y="288414"/>
                </a:lnTo>
                <a:lnTo>
                  <a:pt x="264542" y="287779"/>
                </a:lnTo>
                <a:lnTo>
                  <a:pt x="266823" y="287144"/>
                </a:lnTo>
                <a:lnTo>
                  <a:pt x="269110" y="286386"/>
                </a:lnTo>
                <a:lnTo>
                  <a:pt x="271268" y="285751"/>
                </a:lnTo>
                <a:lnTo>
                  <a:pt x="273555" y="285116"/>
                </a:lnTo>
                <a:lnTo>
                  <a:pt x="275842" y="284481"/>
                </a:lnTo>
                <a:lnTo>
                  <a:pt x="278130" y="283846"/>
                </a:lnTo>
                <a:lnTo>
                  <a:pt x="280417" y="283211"/>
                </a:lnTo>
                <a:lnTo>
                  <a:pt x="282575" y="282576"/>
                </a:lnTo>
                <a:lnTo>
                  <a:pt x="284862" y="281941"/>
                </a:lnTo>
                <a:lnTo>
                  <a:pt x="287143" y="281176"/>
                </a:lnTo>
                <a:lnTo>
                  <a:pt x="289430" y="280541"/>
                </a:lnTo>
                <a:lnTo>
                  <a:pt x="291717" y="279906"/>
                </a:lnTo>
                <a:lnTo>
                  <a:pt x="293875" y="279271"/>
                </a:lnTo>
                <a:lnTo>
                  <a:pt x="296162" y="278636"/>
                </a:lnTo>
                <a:lnTo>
                  <a:pt x="298450" y="278001"/>
                </a:lnTo>
                <a:lnTo>
                  <a:pt x="300737" y="277366"/>
                </a:lnTo>
                <a:lnTo>
                  <a:pt x="312037" y="274068"/>
                </a:lnTo>
                <a:lnTo>
                  <a:pt x="314325" y="273304"/>
                </a:lnTo>
                <a:lnTo>
                  <a:pt x="316482" y="272669"/>
                </a:lnTo>
                <a:lnTo>
                  <a:pt x="318770" y="272034"/>
                </a:lnTo>
                <a:lnTo>
                  <a:pt x="321057" y="271399"/>
                </a:lnTo>
                <a:lnTo>
                  <a:pt x="323338" y="270764"/>
                </a:lnTo>
                <a:lnTo>
                  <a:pt x="325625" y="269999"/>
                </a:lnTo>
                <a:lnTo>
                  <a:pt x="327783" y="269364"/>
                </a:lnTo>
                <a:lnTo>
                  <a:pt x="330070" y="268729"/>
                </a:lnTo>
                <a:lnTo>
                  <a:pt x="332357" y="268094"/>
                </a:lnTo>
                <a:lnTo>
                  <a:pt x="334645" y="267459"/>
                </a:lnTo>
                <a:lnTo>
                  <a:pt x="336932" y="266701"/>
                </a:lnTo>
                <a:lnTo>
                  <a:pt x="339090" y="266066"/>
                </a:lnTo>
                <a:lnTo>
                  <a:pt x="341377" y="265431"/>
                </a:lnTo>
                <a:lnTo>
                  <a:pt x="343658" y="264796"/>
                </a:lnTo>
                <a:lnTo>
                  <a:pt x="345945" y="264031"/>
                </a:lnTo>
                <a:lnTo>
                  <a:pt x="348232" y="263396"/>
                </a:lnTo>
                <a:lnTo>
                  <a:pt x="350390" y="262761"/>
                </a:lnTo>
                <a:lnTo>
                  <a:pt x="352677" y="262126"/>
                </a:lnTo>
                <a:lnTo>
                  <a:pt x="354965" y="261368"/>
                </a:lnTo>
                <a:lnTo>
                  <a:pt x="357252" y="260733"/>
                </a:lnTo>
                <a:lnTo>
                  <a:pt x="359533" y="260098"/>
                </a:lnTo>
                <a:lnTo>
                  <a:pt x="361697" y="259463"/>
                </a:lnTo>
                <a:lnTo>
                  <a:pt x="363978" y="258699"/>
                </a:lnTo>
                <a:lnTo>
                  <a:pt x="366265" y="258064"/>
                </a:lnTo>
                <a:lnTo>
                  <a:pt x="368552" y="257429"/>
                </a:lnTo>
                <a:lnTo>
                  <a:pt x="370840" y="256664"/>
                </a:lnTo>
                <a:lnTo>
                  <a:pt x="372997" y="256029"/>
                </a:lnTo>
                <a:lnTo>
                  <a:pt x="375285" y="255394"/>
                </a:lnTo>
                <a:lnTo>
                  <a:pt x="377572" y="254759"/>
                </a:lnTo>
                <a:lnTo>
                  <a:pt x="379853" y="254001"/>
                </a:lnTo>
                <a:lnTo>
                  <a:pt x="382140" y="253366"/>
                </a:lnTo>
                <a:lnTo>
                  <a:pt x="384298" y="252731"/>
                </a:lnTo>
                <a:lnTo>
                  <a:pt x="386585" y="251966"/>
                </a:lnTo>
                <a:lnTo>
                  <a:pt x="388872" y="251331"/>
                </a:lnTo>
                <a:lnTo>
                  <a:pt x="391160" y="250696"/>
                </a:lnTo>
                <a:lnTo>
                  <a:pt x="393447" y="249938"/>
                </a:lnTo>
                <a:lnTo>
                  <a:pt x="395605" y="249303"/>
                </a:lnTo>
                <a:lnTo>
                  <a:pt x="397892" y="248668"/>
                </a:lnTo>
                <a:lnTo>
                  <a:pt x="400173" y="247904"/>
                </a:lnTo>
                <a:lnTo>
                  <a:pt x="402460" y="247269"/>
                </a:lnTo>
                <a:lnTo>
                  <a:pt x="404747" y="246634"/>
                </a:lnTo>
                <a:lnTo>
                  <a:pt x="406905" y="245869"/>
                </a:lnTo>
                <a:lnTo>
                  <a:pt x="409192" y="245234"/>
                </a:lnTo>
                <a:lnTo>
                  <a:pt x="411480" y="244599"/>
                </a:lnTo>
                <a:lnTo>
                  <a:pt x="413767" y="243841"/>
                </a:lnTo>
                <a:lnTo>
                  <a:pt x="416048" y="243206"/>
                </a:lnTo>
                <a:lnTo>
                  <a:pt x="418212" y="242441"/>
                </a:lnTo>
                <a:lnTo>
                  <a:pt x="420493" y="241806"/>
                </a:lnTo>
                <a:lnTo>
                  <a:pt x="422780" y="241171"/>
                </a:lnTo>
                <a:lnTo>
                  <a:pt x="425067" y="240413"/>
                </a:lnTo>
                <a:lnTo>
                  <a:pt x="427355" y="239778"/>
                </a:lnTo>
                <a:lnTo>
                  <a:pt x="429512" y="239014"/>
                </a:lnTo>
                <a:lnTo>
                  <a:pt x="431800" y="238379"/>
                </a:lnTo>
                <a:lnTo>
                  <a:pt x="434087" y="237744"/>
                </a:lnTo>
                <a:lnTo>
                  <a:pt x="436368" y="236979"/>
                </a:lnTo>
                <a:lnTo>
                  <a:pt x="438655" y="236344"/>
                </a:lnTo>
                <a:lnTo>
                  <a:pt x="440813" y="235586"/>
                </a:lnTo>
                <a:lnTo>
                  <a:pt x="443100" y="234951"/>
                </a:lnTo>
                <a:lnTo>
                  <a:pt x="445387" y="234316"/>
                </a:lnTo>
                <a:lnTo>
                  <a:pt x="447675" y="233551"/>
                </a:lnTo>
                <a:lnTo>
                  <a:pt x="449962" y="232916"/>
                </a:lnTo>
                <a:lnTo>
                  <a:pt x="452120" y="232158"/>
                </a:lnTo>
                <a:lnTo>
                  <a:pt x="454407" y="231523"/>
                </a:lnTo>
                <a:lnTo>
                  <a:pt x="456688" y="230759"/>
                </a:lnTo>
                <a:lnTo>
                  <a:pt x="458975" y="230124"/>
                </a:lnTo>
                <a:lnTo>
                  <a:pt x="461262" y="229489"/>
                </a:lnTo>
                <a:lnTo>
                  <a:pt x="463420" y="228724"/>
                </a:lnTo>
                <a:lnTo>
                  <a:pt x="465707" y="228089"/>
                </a:lnTo>
                <a:lnTo>
                  <a:pt x="467995" y="227331"/>
                </a:lnTo>
                <a:lnTo>
                  <a:pt x="470282" y="226696"/>
                </a:lnTo>
                <a:lnTo>
                  <a:pt x="472563" y="225931"/>
                </a:lnTo>
                <a:lnTo>
                  <a:pt x="474727" y="225296"/>
                </a:lnTo>
                <a:lnTo>
                  <a:pt x="477008" y="224538"/>
                </a:lnTo>
                <a:lnTo>
                  <a:pt x="479295" y="223903"/>
                </a:lnTo>
                <a:lnTo>
                  <a:pt x="481582" y="223139"/>
                </a:lnTo>
                <a:lnTo>
                  <a:pt x="483870" y="222504"/>
                </a:lnTo>
                <a:lnTo>
                  <a:pt x="486027" y="221739"/>
                </a:lnTo>
                <a:lnTo>
                  <a:pt x="488315" y="221104"/>
                </a:lnTo>
                <a:lnTo>
                  <a:pt x="490602" y="220346"/>
                </a:lnTo>
                <a:lnTo>
                  <a:pt x="492883" y="219711"/>
                </a:lnTo>
                <a:lnTo>
                  <a:pt x="495170" y="218946"/>
                </a:lnTo>
                <a:lnTo>
                  <a:pt x="497328" y="218311"/>
                </a:lnTo>
                <a:lnTo>
                  <a:pt x="499615" y="217553"/>
                </a:lnTo>
                <a:lnTo>
                  <a:pt x="501902" y="216918"/>
                </a:lnTo>
                <a:lnTo>
                  <a:pt x="504190" y="216154"/>
                </a:lnTo>
                <a:lnTo>
                  <a:pt x="506477" y="215519"/>
                </a:lnTo>
                <a:lnTo>
                  <a:pt x="508635" y="214754"/>
                </a:lnTo>
                <a:lnTo>
                  <a:pt x="510922" y="214119"/>
                </a:lnTo>
                <a:lnTo>
                  <a:pt x="513203" y="213361"/>
                </a:lnTo>
                <a:lnTo>
                  <a:pt x="515490" y="212726"/>
                </a:lnTo>
                <a:lnTo>
                  <a:pt x="517777" y="211961"/>
                </a:lnTo>
                <a:lnTo>
                  <a:pt x="519935" y="211203"/>
                </a:lnTo>
                <a:lnTo>
                  <a:pt x="522222" y="210568"/>
                </a:lnTo>
                <a:lnTo>
                  <a:pt x="524510" y="209804"/>
                </a:lnTo>
                <a:lnTo>
                  <a:pt x="526797" y="209169"/>
                </a:lnTo>
                <a:lnTo>
                  <a:pt x="529078" y="208404"/>
                </a:lnTo>
                <a:lnTo>
                  <a:pt x="531242" y="207769"/>
                </a:lnTo>
                <a:lnTo>
                  <a:pt x="533523" y="207011"/>
                </a:lnTo>
                <a:lnTo>
                  <a:pt x="535810" y="206246"/>
                </a:lnTo>
                <a:lnTo>
                  <a:pt x="538097" y="205611"/>
                </a:lnTo>
                <a:lnTo>
                  <a:pt x="540385" y="204853"/>
                </a:lnTo>
                <a:lnTo>
                  <a:pt x="542542" y="204218"/>
                </a:lnTo>
                <a:lnTo>
                  <a:pt x="544830" y="203454"/>
                </a:lnTo>
                <a:lnTo>
                  <a:pt x="547117" y="202689"/>
                </a:lnTo>
                <a:lnTo>
                  <a:pt x="549398" y="202054"/>
                </a:lnTo>
                <a:lnTo>
                  <a:pt x="551685" y="201296"/>
                </a:lnTo>
                <a:lnTo>
                  <a:pt x="553843" y="200661"/>
                </a:lnTo>
                <a:lnTo>
                  <a:pt x="556130" y="199896"/>
                </a:lnTo>
                <a:lnTo>
                  <a:pt x="558417" y="199138"/>
                </a:lnTo>
                <a:lnTo>
                  <a:pt x="560705" y="198503"/>
                </a:lnTo>
                <a:lnTo>
                  <a:pt x="562992" y="197739"/>
                </a:lnTo>
                <a:lnTo>
                  <a:pt x="565150" y="196974"/>
                </a:lnTo>
                <a:lnTo>
                  <a:pt x="567437" y="196339"/>
                </a:lnTo>
                <a:lnTo>
                  <a:pt x="569718" y="195581"/>
                </a:lnTo>
                <a:lnTo>
                  <a:pt x="572005" y="194816"/>
                </a:lnTo>
                <a:lnTo>
                  <a:pt x="574292" y="194181"/>
                </a:lnTo>
                <a:lnTo>
                  <a:pt x="576450" y="193423"/>
                </a:lnTo>
                <a:lnTo>
                  <a:pt x="578737" y="192659"/>
                </a:lnTo>
                <a:lnTo>
                  <a:pt x="581025" y="192024"/>
                </a:lnTo>
                <a:lnTo>
                  <a:pt x="583312" y="191259"/>
                </a:lnTo>
                <a:lnTo>
                  <a:pt x="585593" y="190501"/>
                </a:lnTo>
                <a:lnTo>
                  <a:pt x="587757" y="189866"/>
                </a:lnTo>
                <a:lnTo>
                  <a:pt x="590038" y="189101"/>
                </a:lnTo>
                <a:lnTo>
                  <a:pt x="592325" y="188343"/>
                </a:lnTo>
                <a:lnTo>
                  <a:pt x="594612" y="187708"/>
                </a:lnTo>
                <a:lnTo>
                  <a:pt x="596900" y="186944"/>
                </a:lnTo>
                <a:lnTo>
                  <a:pt x="599057" y="186179"/>
                </a:lnTo>
                <a:lnTo>
                  <a:pt x="601345" y="185544"/>
                </a:lnTo>
                <a:lnTo>
                  <a:pt x="603632" y="184786"/>
                </a:lnTo>
                <a:lnTo>
                  <a:pt x="605913" y="184021"/>
                </a:lnTo>
                <a:lnTo>
                  <a:pt x="608200" y="183263"/>
                </a:lnTo>
                <a:lnTo>
                  <a:pt x="610358" y="182628"/>
                </a:lnTo>
                <a:lnTo>
                  <a:pt x="612645" y="181864"/>
                </a:lnTo>
                <a:lnTo>
                  <a:pt x="614932" y="181099"/>
                </a:lnTo>
                <a:lnTo>
                  <a:pt x="617220" y="180464"/>
                </a:lnTo>
                <a:lnTo>
                  <a:pt x="619507" y="179706"/>
                </a:lnTo>
                <a:lnTo>
                  <a:pt x="621665" y="178941"/>
                </a:lnTo>
                <a:lnTo>
                  <a:pt x="623952" y="178183"/>
                </a:lnTo>
                <a:lnTo>
                  <a:pt x="626233" y="177548"/>
                </a:lnTo>
                <a:lnTo>
                  <a:pt x="628520" y="176784"/>
                </a:lnTo>
                <a:lnTo>
                  <a:pt x="630807" y="176019"/>
                </a:lnTo>
                <a:lnTo>
                  <a:pt x="632965" y="175261"/>
                </a:lnTo>
                <a:lnTo>
                  <a:pt x="635252" y="174496"/>
                </a:lnTo>
                <a:lnTo>
                  <a:pt x="637540" y="173861"/>
                </a:lnTo>
                <a:lnTo>
                  <a:pt x="639827" y="173103"/>
                </a:lnTo>
                <a:lnTo>
                  <a:pt x="642108" y="172339"/>
                </a:lnTo>
                <a:lnTo>
                  <a:pt x="644272" y="171574"/>
                </a:lnTo>
                <a:lnTo>
                  <a:pt x="646553" y="170939"/>
                </a:lnTo>
                <a:lnTo>
                  <a:pt x="648840" y="170181"/>
                </a:lnTo>
                <a:lnTo>
                  <a:pt x="651127" y="169416"/>
                </a:lnTo>
                <a:lnTo>
                  <a:pt x="653415" y="168658"/>
                </a:lnTo>
                <a:lnTo>
                  <a:pt x="655572" y="167894"/>
                </a:lnTo>
                <a:lnTo>
                  <a:pt x="657860" y="167129"/>
                </a:lnTo>
                <a:lnTo>
                  <a:pt x="660147" y="166494"/>
                </a:lnTo>
                <a:lnTo>
                  <a:pt x="662428" y="165736"/>
                </a:lnTo>
                <a:lnTo>
                  <a:pt x="664715" y="164971"/>
                </a:lnTo>
                <a:lnTo>
                  <a:pt x="666873" y="164213"/>
                </a:lnTo>
                <a:lnTo>
                  <a:pt x="669160" y="163449"/>
                </a:lnTo>
                <a:lnTo>
                  <a:pt x="671447" y="162684"/>
                </a:lnTo>
                <a:lnTo>
                  <a:pt x="673735" y="162049"/>
                </a:lnTo>
                <a:lnTo>
                  <a:pt x="676022" y="161291"/>
                </a:lnTo>
                <a:lnTo>
                  <a:pt x="678180" y="160526"/>
                </a:lnTo>
                <a:lnTo>
                  <a:pt x="680467" y="159768"/>
                </a:lnTo>
                <a:lnTo>
                  <a:pt x="682748" y="159004"/>
                </a:lnTo>
                <a:lnTo>
                  <a:pt x="685035" y="158239"/>
                </a:lnTo>
                <a:lnTo>
                  <a:pt x="687322" y="157481"/>
                </a:lnTo>
                <a:lnTo>
                  <a:pt x="689480" y="156846"/>
                </a:lnTo>
                <a:lnTo>
                  <a:pt x="691767" y="156081"/>
                </a:lnTo>
                <a:lnTo>
                  <a:pt x="694055" y="155323"/>
                </a:lnTo>
                <a:lnTo>
                  <a:pt x="696342" y="154559"/>
                </a:lnTo>
                <a:lnTo>
                  <a:pt x="698623" y="153794"/>
                </a:lnTo>
                <a:lnTo>
                  <a:pt x="700787" y="153036"/>
                </a:lnTo>
                <a:lnTo>
                  <a:pt x="703068" y="152271"/>
                </a:lnTo>
                <a:lnTo>
                  <a:pt x="705355" y="151513"/>
                </a:lnTo>
                <a:lnTo>
                  <a:pt x="707642" y="150749"/>
                </a:lnTo>
                <a:lnTo>
                  <a:pt x="709930" y="149984"/>
                </a:lnTo>
                <a:lnTo>
                  <a:pt x="712087" y="149349"/>
                </a:lnTo>
                <a:lnTo>
                  <a:pt x="714375" y="148591"/>
                </a:lnTo>
                <a:lnTo>
                  <a:pt x="716662" y="147826"/>
                </a:lnTo>
                <a:lnTo>
                  <a:pt x="718943" y="147068"/>
                </a:lnTo>
                <a:lnTo>
                  <a:pt x="721230" y="146304"/>
                </a:lnTo>
                <a:lnTo>
                  <a:pt x="723388" y="145539"/>
                </a:lnTo>
                <a:lnTo>
                  <a:pt x="725675" y="144781"/>
                </a:lnTo>
                <a:lnTo>
                  <a:pt x="727962" y="144016"/>
                </a:lnTo>
                <a:lnTo>
                  <a:pt x="730248" y="143258"/>
                </a:lnTo>
                <a:lnTo>
                  <a:pt x="732534" y="142494"/>
                </a:lnTo>
                <a:lnTo>
                  <a:pt x="734693" y="141729"/>
                </a:lnTo>
                <a:lnTo>
                  <a:pt x="736979" y="140971"/>
                </a:lnTo>
                <a:lnTo>
                  <a:pt x="739265" y="140206"/>
                </a:lnTo>
                <a:lnTo>
                  <a:pt x="741551" y="139448"/>
                </a:lnTo>
                <a:lnTo>
                  <a:pt x="743837" y="138684"/>
                </a:lnTo>
                <a:lnTo>
                  <a:pt x="745996" y="137919"/>
                </a:lnTo>
                <a:lnTo>
                  <a:pt x="748282" y="137161"/>
                </a:lnTo>
                <a:lnTo>
                  <a:pt x="750568" y="136396"/>
                </a:lnTo>
                <a:lnTo>
                  <a:pt x="752854" y="135638"/>
                </a:lnTo>
                <a:lnTo>
                  <a:pt x="755140" y="134874"/>
                </a:lnTo>
                <a:lnTo>
                  <a:pt x="757299" y="134109"/>
                </a:lnTo>
                <a:lnTo>
                  <a:pt x="759585" y="133351"/>
                </a:lnTo>
                <a:lnTo>
                  <a:pt x="761871" y="132586"/>
                </a:lnTo>
                <a:lnTo>
                  <a:pt x="764157" y="131828"/>
                </a:lnTo>
                <a:lnTo>
                  <a:pt x="766443" y="131064"/>
                </a:lnTo>
                <a:lnTo>
                  <a:pt x="768602" y="130299"/>
                </a:lnTo>
                <a:lnTo>
                  <a:pt x="770888" y="129541"/>
                </a:lnTo>
                <a:lnTo>
                  <a:pt x="773174" y="128776"/>
                </a:lnTo>
                <a:lnTo>
                  <a:pt x="775460" y="128018"/>
                </a:lnTo>
                <a:lnTo>
                  <a:pt x="777746" y="127254"/>
                </a:lnTo>
                <a:lnTo>
                  <a:pt x="779905" y="126489"/>
                </a:lnTo>
                <a:lnTo>
                  <a:pt x="782191" y="125731"/>
                </a:lnTo>
                <a:lnTo>
                  <a:pt x="784477" y="124966"/>
                </a:lnTo>
                <a:lnTo>
                  <a:pt x="786763" y="124208"/>
                </a:lnTo>
                <a:lnTo>
                  <a:pt x="789049" y="123444"/>
                </a:lnTo>
                <a:lnTo>
                  <a:pt x="791208" y="122556"/>
                </a:lnTo>
                <a:lnTo>
                  <a:pt x="793494" y="121791"/>
                </a:lnTo>
                <a:lnTo>
                  <a:pt x="795780" y="121033"/>
                </a:lnTo>
                <a:lnTo>
                  <a:pt x="798066" y="120269"/>
                </a:lnTo>
                <a:lnTo>
                  <a:pt x="800352" y="119504"/>
                </a:lnTo>
                <a:lnTo>
                  <a:pt x="802511" y="118746"/>
                </a:lnTo>
                <a:lnTo>
                  <a:pt x="804797" y="117981"/>
                </a:lnTo>
                <a:lnTo>
                  <a:pt x="807083" y="117223"/>
                </a:lnTo>
                <a:lnTo>
                  <a:pt x="809369" y="116459"/>
                </a:lnTo>
                <a:lnTo>
                  <a:pt x="811655" y="115694"/>
                </a:lnTo>
                <a:lnTo>
                  <a:pt x="813814" y="114806"/>
                </a:lnTo>
                <a:lnTo>
                  <a:pt x="816100" y="114048"/>
                </a:lnTo>
                <a:lnTo>
                  <a:pt x="818386" y="113284"/>
                </a:lnTo>
                <a:lnTo>
                  <a:pt x="820672" y="112519"/>
                </a:lnTo>
                <a:lnTo>
                  <a:pt x="822958" y="111761"/>
                </a:lnTo>
                <a:lnTo>
                  <a:pt x="825117" y="110996"/>
                </a:lnTo>
                <a:lnTo>
                  <a:pt x="827403" y="110238"/>
                </a:lnTo>
                <a:lnTo>
                  <a:pt x="829689" y="109344"/>
                </a:lnTo>
                <a:lnTo>
                  <a:pt x="831975" y="108586"/>
                </a:lnTo>
                <a:lnTo>
                  <a:pt x="834261" y="107821"/>
                </a:lnTo>
                <a:lnTo>
                  <a:pt x="836420" y="107063"/>
                </a:lnTo>
                <a:lnTo>
                  <a:pt x="838706" y="106299"/>
                </a:lnTo>
                <a:lnTo>
                  <a:pt x="840992" y="105534"/>
                </a:lnTo>
                <a:lnTo>
                  <a:pt x="843278" y="104646"/>
                </a:lnTo>
                <a:lnTo>
                  <a:pt x="845564" y="103888"/>
                </a:lnTo>
                <a:lnTo>
                  <a:pt x="847723" y="103124"/>
                </a:lnTo>
                <a:lnTo>
                  <a:pt x="850009" y="102359"/>
                </a:lnTo>
                <a:lnTo>
                  <a:pt x="852295" y="101601"/>
                </a:lnTo>
                <a:lnTo>
                  <a:pt x="854581" y="100713"/>
                </a:lnTo>
                <a:lnTo>
                  <a:pt x="856867" y="99949"/>
                </a:lnTo>
                <a:lnTo>
                  <a:pt x="859026" y="99184"/>
                </a:lnTo>
                <a:lnTo>
                  <a:pt x="861312" y="98426"/>
                </a:lnTo>
                <a:lnTo>
                  <a:pt x="863598" y="97538"/>
                </a:lnTo>
                <a:lnTo>
                  <a:pt x="865884" y="96774"/>
                </a:lnTo>
                <a:lnTo>
                  <a:pt x="868170" y="96009"/>
                </a:lnTo>
                <a:lnTo>
                  <a:pt x="870329" y="95251"/>
                </a:lnTo>
                <a:lnTo>
                  <a:pt x="872615" y="94363"/>
                </a:lnTo>
                <a:lnTo>
                  <a:pt x="874901" y="93599"/>
                </a:lnTo>
                <a:lnTo>
                  <a:pt x="877187" y="92834"/>
                </a:lnTo>
                <a:lnTo>
                  <a:pt x="879473" y="92076"/>
                </a:lnTo>
                <a:lnTo>
                  <a:pt x="881632" y="91188"/>
                </a:lnTo>
                <a:lnTo>
                  <a:pt x="883918" y="90424"/>
                </a:lnTo>
                <a:lnTo>
                  <a:pt x="886204" y="89659"/>
                </a:lnTo>
                <a:lnTo>
                  <a:pt x="888490" y="88901"/>
                </a:lnTo>
                <a:lnTo>
                  <a:pt x="890776" y="88013"/>
                </a:lnTo>
                <a:lnTo>
                  <a:pt x="892935" y="87249"/>
                </a:lnTo>
                <a:lnTo>
                  <a:pt x="895221" y="86484"/>
                </a:lnTo>
                <a:lnTo>
                  <a:pt x="897507" y="85596"/>
                </a:lnTo>
                <a:lnTo>
                  <a:pt x="899793" y="84838"/>
                </a:lnTo>
                <a:lnTo>
                  <a:pt x="902079" y="84074"/>
                </a:lnTo>
                <a:lnTo>
                  <a:pt x="904238" y="83309"/>
                </a:lnTo>
                <a:lnTo>
                  <a:pt x="906524" y="82421"/>
                </a:lnTo>
                <a:lnTo>
                  <a:pt x="908810" y="81663"/>
                </a:lnTo>
                <a:lnTo>
                  <a:pt x="911096" y="80899"/>
                </a:lnTo>
                <a:lnTo>
                  <a:pt x="913382" y="80011"/>
                </a:lnTo>
                <a:lnTo>
                  <a:pt x="915541" y="79246"/>
                </a:lnTo>
                <a:lnTo>
                  <a:pt x="917827" y="78488"/>
                </a:lnTo>
                <a:lnTo>
                  <a:pt x="920113" y="77594"/>
                </a:lnTo>
                <a:lnTo>
                  <a:pt x="922399" y="76836"/>
                </a:lnTo>
                <a:lnTo>
                  <a:pt x="924685" y="76071"/>
                </a:lnTo>
                <a:lnTo>
                  <a:pt x="926844" y="75184"/>
                </a:lnTo>
                <a:lnTo>
                  <a:pt x="929130" y="74419"/>
                </a:lnTo>
                <a:lnTo>
                  <a:pt x="931416" y="73531"/>
                </a:lnTo>
                <a:lnTo>
                  <a:pt x="933702" y="72773"/>
                </a:lnTo>
                <a:lnTo>
                  <a:pt x="935988" y="72009"/>
                </a:lnTo>
                <a:lnTo>
                  <a:pt x="938147" y="71121"/>
                </a:lnTo>
                <a:lnTo>
                  <a:pt x="940433" y="70356"/>
                </a:lnTo>
                <a:lnTo>
                  <a:pt x="942719" y="69469"/>
                </a:lnTo>
                <a:lnTo>
                  <a:pt x="945005" y="68704"/>
                </a:lnTo>
                <a:lnTo>
                  <a:pt x="947291" y="67946"/>
                </a:lnTo>
                <a:lnTo>
                  <a:pt x="949450" y="67058"/>
                </a:lnTo>
                <a:lnTo>
                  <a:pt x="951736" y="66294"/>
                </a:lnTo>
                <a:lnTo>
                  <a:pt x="954022" y="65406"/>
                </a:lnTo>
                <a:lnTo>
                  <a:pt x="956308" y="64641"/>
                </a:lnTo>
                <a:lnTo>
                  <a:pt x="958594" y="63883"/>
                </a:lnTo>
                <a:lnTo>
                  <a:pt x="960753" y="62989"/>
                </a:lnTo>
                <a:lnTo>
                  <a:pt x="963039" y="62231"/>
                </a:lnTo>
                <a:lnTo>
                  <a:pt x="965325" y="61343"/>
                </a:lnTo>
                <a:lnTo>
                  <a:pt x="967611" y="60579"/>
                </a:lnTo>
                <a:lnTo>
                  <a:pt x="969897" y="59691"/>
                </a:lnTo>
                <a:lnTo>
                  <a:pt x="972056" y="58926"/>
                </a:lnTo>
                <a:lnTo>
                  <a:pt x="974342" y="58039"/>
                </a:lnTo>
                <a:lnTo>
                  <a:pt x="976628" y="57274"/>
                </a:lnTo>
                <a:lnTo>
                  <a:pt x="978914" y="56516"/>
                </a:lnTo>
                <a:lnTo>
                  <a:pt x="981200" y="55628"/>
                </a:lnTo>
                <a:lnTo>
                  <a:pt x="983359" y="54864"/>
                </a:lnTo>
                <a:lnTo>
                  <a:pt x="985645" y="53976"/>
                </a:lnTo>
                <a:lnTo>
                  <a:pt x="987931" y="53211"/>
                </a:lnTo>
                <a:lnTo>
                  <a:pt x="990217" y="52324"/>
                </a:lnTo>
                <a:lnTo>
                  <a:pt x="992503" y="51559"/>
                </a:lnTo>
                <a:lnTo>
                  <a:pt x="994662" y="50671"/>
                </a:lnTo>
                <a:lnTo>
                  <a:pt x="996948" y="49913"/>
                </a:lnTo>
                <a:lnTo>
                  <a:pt x="999234" y="49019"/>
                </a:lnTo>
                <a:lnTo>
                  <a:pt x="1001520" y="48261"/>
                </a:lnTo>
                <a:lnTo>
                  <a:pt x="1003806" y="47373"/>
                </a:lnTo>
                <a:lnTo>
                  <a:pt x="1005965" y="46609"/>
                </a:lnTo>
                <a:lnTo>
                  <a:pt x="1008251" y="45720"/>
                </a:lnTo>
                <a:lnTo>
                  <a:pt x="1010537" y="44831"/>
                </a:lnTo>
                <a:lnTo>
                  <a:pt x="1012823" y="44069"/>
                </a:lnTo>
                <a:lnTo>
                  <a:pt x="1015109" y="43180"/>
                </a:lnTo>
                <a:lnTo>
                  <a:pt x="1017268" y="42418"/>
                </a:lnTo>
                <a:lnTo>
                  <a:pt x="1019554" y="41529"/>
                </a:lnTo>
                <a:lnTo>
                  <a:pt x="1021840" y="40767"/>
                </a:lnTo>
                <a:lnTo>
                  <a:pt x="1024126" y="39878"/>
                </a:lnTo>
                <a:lnTo>
                  <a:pt x="1026412" y="39116"/>
                </a:lnTo>
                <a:lnTo>
                  <a:pt x="1028571" y="38227"/>
                </a:lnTo>
                <a:lnTo>
                  <a:pt x="1030857" y="37338"/>
                </a:lnTo>
                <a:lnTo>
                  <a:pt x="1033143" y="36576"/>
                </a:lnTo>
                <a:lnTo>
                  <a:pt x="1035429" y="35687"/>
                </a:lnTo>
                <a:lnTo>
                  <a:pt x="1037715" y="34925"/>
                </a:lnTo>
                <a:lnTo>
                  <a:pt x="1039874" y="34036"/>
                </a:lnTo>
                <a:lnTo>
                  <a:pt x="1042160" y="33147"/>
                </a:lnTo>
                <a:lnTo>
                  <a:pt x="1044446" y="32385"/>
                </a:lnTo>
                <a:lnTo>
                  <a:pt x="1046732" y="31496"/>
                </a:lnTo>
                <a:lnTo>
                  <a:pt x="1049018" y="30734"/>
                </a:lnTo>
                <a:lnTo>
                  <a:pt x="1051177" y="29845"/>
                </a:lnTo>
                <a:lnTo>
                  <a:pt x="1053463" y="28956"/>
                </a:lnTo>
                <a:lnTo>
                  <a:pt x="1055749" y="28194"/>
                </a:lnTo>
                <a:lnTo>
                  <a:pt x="1058035" y="27305"/>
                </a:lnTo>
                <a:lnTo>
                  <a:pt x="1060321" y="26416"/>
                </a:lnTo>
                <a:lnTo>
                  <a:pt x="1062480" y="25654"/>
                </a:lnTo>
                <a:lnTo>
                  <a:pt x="1064766" y="24765"/>
                </a:lnTo>
                <a:lnTo>
                  <a:pt x="1067052" y="23876"/>
                </a:lnTo>
                <a:lnTo>
                  <a:pt x="1069338" y="23114"/>
                </a:lnTo>
                <a:lnTo>
                  <a:pt x="1071624" y="22225"/>
                </a:lnTo>
                <a:lnTo>
                  <a:pt x="1073783" y="21336"/>
                </a:lnTo>
                <a:lnTo>
                  <a:pt x="1076069" y="20574"/>
                </a:lnTo>
                <a:lnTo>
                  <a:pt x="1078355" y="19685"/>
                </a:lnTo>
                <a:lnTo>
                  <a:pt x="1080641" y="18796"/>
                </a:lnTo>
                <a:lnTo>
                  <a:pt x="1082927" y="18034"/>
                </a:lnTo>
                <a:lnTo>
                  <a:pt x="1085086" y="17145"/>
                </a:lnTo>
                <a:lnTo>
                  <a:pt x="1087372" y="16256"/>
                </a:lnTo>
                <a:lnTo>
                  <a:pt x="1089658" y="15367"/>
                </a:lnTo>
                <a:lnTo>
                  <a:pt x="1091944" y="14605"/>
                </a:lnTo>
                <a:lnTo>
                  <a:pt x="1094230" y="13716"/>
                </a:lnTo>
                <a:lnTo>
                  <a:pt x="1096389" y="12827"/>
                </a:lnTo>
                <a:lnTo>
                  <a:pt x="1098675" y="12065"/>
                </a:lnTo>
                <a:lnTo>
                  <a:pt x="1100961" y="11176"/>
                </a:lnTo>
                <a:lnTo>
                  <a:pt x="1103247" y="10287"/>
                </a:lnTo>
                <a:lnTo>
                  <a:pt x="1105533" y="9398"/>
                </a:lnTo>
                <a:lnTo>
                  <a:pt x="1107692" y="8636"/>
                </a:lnTo>
                <a:lnTo>
                  <a:pt x="1109978" y="7747"/>
                </a:lnTo>
                <a:lnTo>
                  <a:pt x="1112264" y="6858"/>
                </a:lnTo>
                <a:lnTo>
                  <a:pt x="1114550" y="5969"/>
                </a:lnTo>
                <a:lnTo>
                  <a:pt x="1116836" y="5207"/>
                </a:lnTo>
                <a:lnTo>
                  <a:pt x="1118995" y="4318"/>
                </a:lnTo>
                <a:lnTo>
                  <a:pt x="1121281" y="3429"/>
                </a:lnTo>
                <a:lnTo>
                  <a:pt x="1123567" y="2540"/>
                </a:lnTo>
                <a:lnTo>
                  <a:pt x="1125853" y="1651"/>
                </a:lnTo>
                <a:lnTo>
                  <a:pt x="1128139" y="889"/>
                </a:lnTo>
                <a:lnTo>
                  <a:pt x="1130298" y="0"/>
                </a:lnTo>
              </a:path>
            </a:pathLst>
          </a:custGeom>
          <a:ln w="381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5673489" y="5229339"/>
            <a:ext cx="0" cy="447675"/>
          </a:xfrm>
          <a:custGeom>
            <a:avLst/>
            <a:gdLst/>
            <a:ahLst/>
            <a:cxnLst/>
            <a:rect l="l" t="t" r="r" b="b"/>
            <a:pathLst>
              <a:path h="656590">
                <a:moveTo>
                  <a:pt x="0" y="656460"/>
                </a:moveTo>
                <a:lnTo>
                  <a:pt x="0" y="0"/>
                </a:lnTo>
              </a:path>
            </a:pathLst>
          </a:custGeom>
          <a:ln w="381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6444147" y="4983593"/>
            <a:ext cx="0" cy="655060"/>
          </a:xfrm>
          <a:custGeom>
            <a:avLst/>
            <a:gdLst/>
            <a:ahLst/>
            <a:cxnLst/>
            <a:rect l="l" t="t" r="r" b="b"/>
            <a:pathLst>
              <a:path h="960754">
                <a:moveTo>
                  <a:pt x="0" y="960374"/>
                </a:moveTo>
                <a:lnTo>
                  <a:pt x="0" y="0"/>
                </a:lnTo>
              </a:path>
            </a:pathLst>
          </a:custGeom>
          <a:ln w="381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5471127" y="5512575"/>
            <a:ext cx="1226993" cy="366280"/>
          </a:xfrm>
          <a:custGeom>
            <a:avLst/>
            <a:gdLst/>
            <a:ahLst/>
            <a:cxnLst/>
            <a:rect l="l" t="t" r="r" b="b"/>
            <a:pathLst>
              <a:path w="1799589" h="537209">
                <a:moveTo>
                  <a:pt x="0" y="537086"/>
                </a:moveTo>
                <a:lnTo>
                  <a:pt x="4445" y="531748"/>
                </a:lnTo>
                <a:lnTo>
                  <a:pt x="9013" y="526291"/>
                </a:lnTo>
                <a:lnTo>
                  <a:pt x="13458" y="520953"/>
                </a:lnTo>
                <a:lnTo>
                  <a:pt x="18032" y="515749"/>
                </a:lnTo>
                <a:lnTo>
                  <a:pt x="22600" y="510416"/>
                </a:lnTo>
                <a:lnTo>
                  <a:pt x="27045" y="505207"/>
                </a:lnTo>
                <a:lnTo>
                  <a:pt x="31620" y="499998"/>
                </a:lnTo>
                <a:lnTo>
                  <a:pt x="36065" y="494794"/>
                </a:lnTo>
                <a:lnTo>
                  <a:pt x="40640" y="489585"/>
                </a:lnTo>
                <a:lnTo>
                  <a:pt x="45208" y="484505"/>
                </a:lnTo>
                <a:lnTo>
                  <a:pt x="49653" y="479301"/>
                </a:lnTo>
                <a:lnTo>
                  <a:pt x="54227" y="474221"/>
                </a:lnTo>
                <a:lnTo>
                  <a:pt x="58672" y="469265"/>
                </a:lnTo>
                <a:lnTo>
                  <a:pt x="63240" y="464185"/>
                </a:lnTo>
                <a:lnTo>
                  <a:pt x="67815" y="459105"/>
                </a:lnTo>
                <a:lnTo>
                  <a:pt x="72260" y="454154"/>
                </a:lnTo>
                <a:lnTo>
                  <a:pt x="76835" y="449198"/>
                </a:lnTo>
                <a:lnTo>
                  <a:pt x="81280" y="444376"/>
                </a:lnTo>
                <a:lnTo>
                  <a:pt x="85848" y="439420"/>
                </a:lnTo>
                <a:lnTo>
                  <a:pt x="90422" y="434593"/>
                </a:lnTo>
                <a:lnTo>
                  <a:pt x="94867" y="429771"/>
                </a:lnTo>
                <a:lnTo>
                  <a:pt x="99435" y="424944"/>
                </a:lnTo>
                <a:lnTo>
                  <a:pt x="103880" y="420117"/>
                </a:lnTo>
                <a:lnTo>
                  <a:pt x="108455" y="415290"/>
                </a:lnTo>
                <a:lnTo>
                  <a:pt x="113030" y="410592"/>
                </a:lnTo>
                <a:lnTo>
                  <a:pt x="117475" y="405894"/>
                </a:lnTo>
                <a:lnTo>
                  <a:pt x="122043" y="401196"/>
                </a:lnTo>
                <a:lnTo>
                  <a:pt x="126488" y="396622"/>
                </a:lnTo>
                <a:lnTo>
                  <a:pt x="131062" y="391924"/>
                </a:lnTo>
                <a:lnTo>
                  <a:pt x="135630" y="387350"/>
                </a:lnTo>
                <a:lnTo>
                  <a:pt x="140075" y="382781"/>
                </a:lnTo>
                <a:lnTo>
                  <a:pt x="144650" y="378207"/>
                </a:lnTo>
                <a:lnTo>
                  <a:pt x="149095" y="373762"/>
                </a:lnTo>
                <a:lnTo>
                  <a:pt x="153670" y="369187"/>
                </a:lnTo>
                <a:lnTo>
                  <a:pt x="158238" y="364742"/>
                </a:lnTo>
                <a:lnTo>
                  <a:pt x="162683" y="360297"/>
                </a:lnTo>
                <a:lnTo>
                  <a:pt x="167257" y="355982"/>
                </a:lnTo>
                <a:lnTo>
                  <a:pt x="171702" y="351537"/>
                </a:lnTo>
                <a:lnTo>
                  <a:pt x="176270" y="347221"/>
                </a:lnTo>
                <a:lnTo>
                  <a:pt x="180845" y="342900"/>
                </a:lnTo>
                <a:lnTo>
                  <a:pt x="185290" y="338584"/>
                </a:lnTo>
                <a:lnTo>
                  <a:pt x="189865" y="334262"/>
                </a:lnTo>
                <a:lnTo>
                  <a:pt x="194310" y="330076"/>
                </a:lnTo>
                <a:lnTo>
                  <a:pt x="198878" y="325884"/>
                </a:lnTo>
                <a:lnTo>
                  <a:pt x="203452" y="321692"/>
                </a:lnTo>
                <a:lnTo>
                  <a:pt x="207897" y="317500"/>
                </a:lnTo>
                <a:lnTo>
                  <a:pt x="212465" y="313307"/>
                </a:lnTo>
                <a:lnTo>
                  <a:pt x="216910" y="309245"/>
                </a:lnTo>
                <a:lnTo>
                  <a:pt x="221485" y="305182"/>
                </a:lnTo>
                <a:lnTo>
                  <a:pt x="226060" y="301119"/>
                </a:lnTo>
                <a:lnTo>
                  <a:pt x="230505" y="297056"/>
                </a:lnTo>
                <a:lnTo>
                  <a:pt x="235073" y="293117"/>
                </a:lnTo>
                <a:lnTo>
                  <a:pt x="239518" y="289054"/>
                </a:lnTo>
                <a:lnTo>
                  <a:pt x="244092" y="285115"/>
                </a:lnTo>
                <a:lnTo>
                  <a:pt x="248660" y="281181"/>
                </a:lnTo>
                <a:lnTo>
                  <a:pt x="253105" y="277371"/>
                </a:lnTo>
                <a:lnTo>
                  <a:pt x="257680" y="273432"/>
                </a:lnTo>
                <a:lnTo>
                  <a:pt x="262125" y="269622"/>
                </a:lnTo>
                <a:lnTo>
                  <a:pt x="266700" y="265812"/>
                </a:lnTo>
                <a:lnTo>
                  <a:pt x="271268" y="262002"/>
                </a:lnTo>
                <a:lnTo>
                  <a:pt x="275713" y="258321"/>
                </a:lnTo>
                <a:lnTo>
                  <a:pt x="280287" y="254511"/>
                </a:lnTo>
                <a:lnTo>
                  <a:pt x="284732" y="250825"/>
                </a:lnTo>
                <a:lnTo>
                  <a:pt x="289300" y="247144"/>
                </a:lnTo>
                <a:lnTo>
                  <a:pt x="293875" y="243457"/>
                </a:lnTo>
                <a:lnTo>
                  <a:pt x="298320" y="239906"/>
                </a:lnTo>
                <a:lnTo>
                  <a:pt x="302895" y="236349"/>
                </a:lnTo>
                <a:lnTo>
                  <a:pt x="307340" y="232662"/>
                </a:lnTo>
                <a:lnTo>
                  <a:pt x="311908" y="229235"/>
                </a:lnTo>
                <a:lnTo>
                  <a:pt x="316482" y="225677"/>
                </a:lnTo>
                <a:lnTo>
                  <a:pt x="320927" y="222126"/>
                </a:lnTo>
                <a:lnTo>
                  <a:pt x="325495" y="218692"/>
                </a:lnTo>
                <a:lnTo>
                  <a:pt x="329940" y="215265"/>
                </a:lnTo>
                <a:lnTo>
                  <a:pt x="334515" y="211837"/>
                </a:lnTo>
                <a:lnTo>
                  <a:pt x="339090" y="208532"/>
                </a:lnTo>
                <a:lnTo>
                  <a:pt x="343535" y="205105"/>
                </a:lnTo>
                <a:lnTo>
                  <a:pt x="348103" y="201806"/>
                </a:lnTo>
                <a:lnTo>
                  <a:pt x="352548" y="198502"/>
                </a:lnTo>
                <a:lnTo>
                  <a:pt x="357122" y="195327"/>
                </a:lnTo>
                <a:lnTo>
                  <a:pt x="361690" y="192022"/>
                </a:lnTo>
                <a:lnTo>
                  <a:pt x="366135" y="188847"/>
                </a:lnTo>
                <a:lnTo>
                  <a:pt x="370710" y="185672"/>
                </a:lnTo>
                <a:lnTo>
                  <a:pt x="375155" y="182497"/>
                </a:lnTo>
                <a:lnTo>
                  <a:pt x="379730" y="179322"/>
                </a:lnTo>
                <a:lnTo>
                  <a:pt x="384298" y="176277"/>
                </a:lnTo>
                <a:lnTo>
                  <a:pt x="388743" y="173102"/>
                </a:lnTo>
                <a:lnTo>
                  <a:pt x="393317" y="170056"/>
                </a:lnTo>
                <a:lnTo>
                  <a:pt x="397762" y="167134"/>
                </a:lnTo>
                <a:lnTo>
                  <a:pt x="402330" y="164082"/>
                </a:lnTo>
                <a:lnTo>
                  <a:pt x="406905" y="161166"/>
                </a:lnTo>
                <a:lnTo>
                  <a:pt x="411350" y="158115"/>
                </a:lnTo>
                <a:lnTo>
                  <a:pt x="415925" y="155192"/>
                </a:lnTo>
                <a:lnTo>
                  <a:pt x="420370" y="152400"/>
                </a:lnTo>
                <a:lnTo>
                  <a:pt x="424938" y="149477"/>
                </a:lnTo>
                <a:lnTo>
                  <a:pt x="429512" y="146685"/>
                </a:lnTo>
                <a:lnTo>
                  <a:pt x="433957" y="143892"/>
                </a:lnTo>
                <a:lnTo>
                  <a:pt x="438525" y="141099"/>
                </a:lnTo>
                <a:lnTo>
                  <a:pt x="442970" y="138306"/>
                </a:lnTo>
                <a:lnTo>
                  <a:pt x="447545" y="135637"/>
                </a:lnTo>
                <a:lnTo>
                  <a:pt x="452120" y="132844"/>
                </a:lnTo>
                <a:lnTo>
                  <a:pt x="456565" y="130175"/>
                </a:lnTo>
                <a:lnTo>
                  <a:pt x="461133" y="127635"/>
                </a:lnTo>
                <a:lnTo>
                  <a:pt x="465578" y="124971"/>
                </a:lnTo>
                <a:lnTo>
                  <a:pt x="470152" y="122431"/>
                </a:lnTo>
                <a:lnTo>
                  <a:pt x="474720" y="119762"/>
                </a:lnTo>
                <a:lnTo>
                  <a:pt x="479165" y="117222"/>
                </a:lnTo>
                <a:lnTo>
                  <a:pt x="483740" y="114811"/>
                </a:lnTo>
                <a:lnTo>
                  <a:pt x="488185" y="112271"/>
                </a:lnTo>
                <a:lnTo>
                  <a:pt x="492760" y="109855"/>
                </a:lnTo>
                <a:lnTo>
                  <a:pt x="497328" y="107444"/>
                </a:lnTo>
                <a:lnTo>
                  <a:pt x="501773" y="105027"/>
                </a:lnTo>
                <a:lnTo>
                  <a:pt x="506347" y="102617"/>
                </a:lnTo>
                <a:lnTo>
                  <a:pt x="510792" y="100330"/>
                </a:lnTo>
                <a:lnTo>
                  <a:pt x="515360" y="97919"/>
                </a:lnTo>
                <a:lnTo>
                  <a:pt x="519935" y="95632"/>
                </a:lnTo>
                <a:lnTo>
                  <a:pt x="524380" y="93345"/>
                </a:lnTo>
                <a:lnTo>
                  <a:pt x="528955" y="91187"/>
                </a:lnTo>
                <a:lnTo>
                  <a:pt x="533400" y="88900"/>
                </a:lnTo>
                <a:lnTo>
                  <a:pt x="537968" y="86742"/>
                </a:lnTo>
                <a:lnTo>
                  <a:pt x="542542" y="84584"/>
                </a:lnTo>
                <a:lnTo>
                  <a:pt x="546987" y="82426"/>
                </a:lnTo>
                <a:lnTo>
                  <a:pt x="551555" y="80392"/>
                </a:lnTo>
                <a:lnTo>
                  <a:pt x="556000" y="78357"/>
                </a:lnTo>
                <a:lnTo>
                  <a:pt x="560575" y="76200"/>
                </a:lnTo>
                <a:lnTo>
                  <a:pt x="565150" y="74295"/>
                </a:lnTo>
                <a:lnTo>
                  <a:pt x="569595" y="72266"/>
                </a:lnTo>
                <a:lnTo>
                  <a:pt x="574163" y="70232"/>
                </a:lnTo>
                <a:lnTo>
                  <a:pt x="578608" y="68327"/>
                </a:lnTo>
                <a:lnTo>
                  <a:pt x="583182" y="66422"/>
                </a:lnTo>
                <a:lnTo>
                  <a:pt x="587750" y="64517"/>
                </a:lnTo>
                <a:lnTo>
                  <a:pt x="592195" y="62741"/>
                </a:lnTo>
                <a:lnTo>
                  <a:pt x="596770" y="60836"/>
                </a:lnTo>
                <a:lnTo>
                  <a:pt x="601215" y="59055"/>
                </a:lnTo>
                <a:lnTo>
                  <a:pt x="605790" y="57279"/>
                </a:lnTo>
                <a:lnTo>
                  <a:pt x="610358" y="55497"/>
                </a:lnTo>
                <a:lnTo>
                  <a:pt x="614803" y="53851"/>
                </a:lnTo>
                <a:lnTo>
                  <a:pt x="619377" y="52070"/>
                </a:lnTo>
                <a:lnTo>
                  <a:pt x="623822" y="50417"/>
                </a:lnTo>
                <a:lnTo>
                  <a:pt x="628390" y="48771"/>
                </a:lnTo>
                <a:lnTo>
                  <a:pt x="632965" y="47119"/>
                </a:lnTo>
                <a:lnTo>
                  <a:pt x="637410" y="45596"/>
                </a:lnTo>
                <a:lnTo>
                  <a:pt x="641985" y="44067"/>
                </a:lnTo>
                <a:lnTo>
                  <a:pt x="646430" y="42545"/>
                </a:lnTo>
                <a:lnTo>
                  <a:pt x="650998" y="41022"/>
                </a:lnTo>
                <a:lnTo>
                  <a:pt x="655572" y="39499"/>
                </a:lnTo>
                <a:lnTo>
                  <a:pt x="660017" y="38100"/>
                </a:lnTo>
                <a:lnTo>
                  <a:pt x="664585" y="36577"/>
                </a:lnTo>
                <a:lnTo>
                  <a:pt x="669030" y="35177"/>
                </a:lnTo>
                <a:lnTo>
                  <a:pt x="673605" y="33907"/>
                </a:lnTo>
                <a:lnTo>
                  <a:pt x="678180" y="32514"/>
                </a:lnTo>
                <a:lnTo>
                  <a:pt x="682625" y="31244"/>
                </a:lnTo>
                <a:lnTo>
                  <a:pt x="687193" y="29974"/>
                </a:lnTo>
                <a:lnTo>
                  <a:pt x="691638" y="28704"/>
                </a:lnTo>
                <a:lnTo>
                  <a:pt x="696212" y="27434"/>
                </a:lnTo>
                <a:lnTo>
                  <a:pt x="700780" y="26164"/>
                </a:lnTo>
                <a:lnTo>
                  <a:pt x="705225" y="25017"/>
                </a:lnTo>
                <a:lnTo>
                  <a:pt x="709800" y="23877"/>
                </a:lnTo>
                <a:lnTo>
                  <a:pt x="714245" y="22736"/>
                </a:lnTo>
                <a:lnTo>
                  <a:pt x="718820" y="21719"/>
                </a:lnTo>
                <a:lnTo>
                  <a:pt x="723388" y="20572"/>
                </a:lnTo>
                <a:lnTo>
                  <a:pt x="727833" y="19561"/>
                </a:lnTo>
                <a:lnTo>
                  <a:pt x="732407" y="18544"/>
                </a:lnTo>
                <a:lnTo>
                  <a:pt x="736852" y="17527"/>
                </a:lnTo>
                <a:lnTo>
                  <a:pt x="741420" y="16510"/>
                </a:lnTo>
                <a:lnTo>
                  <a:pt x="745995" y="15622"/>
                </a:lnTo>
                <a:lnTo>
                  <a:pt x="750440" y="14734"/>
                </a:lnTo>
                <a:lnTo>
                  <a:pt x="755015" y="13846"/>
                </a:lnTo>
                <a:lnTo>
                  <a:pt x="759460" y="12952"/>
                </a:lnTo>
                <a:lnTo>
                  <a:pt x="764028" y="12194"/>
                </a:lnTo>
                <a:lnTo>
                  <a:pt x="768602" y="11306"/>
                </a:lnTo>
                <a:lnTo>
                  <a:pt x="773047" y="10542"/>
                </a:lnTo>
                <a:lnTo>
                  <a:pt x="777615" y="9907"/>
                </a:lnTo>
                <a:lnTo>
                  <a:pt x="782060" y="9142"/>
                </a:lnTo>
                <a:lnTo>
                  <a:pt x="786635" y="8384"/>
                </a:lnTo>
                <a:lnTo>
                  <a:pt x="791210" y="7749"/>
                </a:lnTo>
                <a:lnTo>
                  <a:pt x="795655" y="7114"/>
                </a:lnTo>
                <a:lnTo>
                  <a:pt x="800223" y="6479"/>
                </a:lnTo>
                <a:lnTo>
                  <a:pt x="804668" y="5967"/>
                </a:lnTo>
                <a:lnTo>
                  <a:pt x="809242" y="5332"/>
                </a:lnTo>
                <a:lnTo>
                  <a:pt x="813810" y="4827"/>
                </a:lnTo>
                <a:lnTo>
                  <a:pt x="818255" y="4321"/>
                </a:lnTo>
                <a:lnTo>
                  <a:pt x="822830" y="3939"/>
                </a:lnTo>
                <a:lnTo>
                  <a:pt x="827275" y="3427"/>
                </a:lnTo>
                <a:lnTo>
                  <a:pt x="831850" y="3051"/>
                </a:lnTo>
                <a:lnTo>
                  <a:pt x="836418" y="2669"/>
                </a:lnTo>
                <a:lnTo>
                  <a:pt x="840863" y="2287"/>
                </a:lnTo>
                <a:lnTo>
                  <a:pt x="845437" y="1905"/>
                </a:lnTo>
                <a:lnTo>
                  <a:pt x="849882" y="1652"/>
                </a:lnTo>
                <a:lnTo>
                  <a:pt x="854450" y="1270"/>
                </a:lnTo>
                <a:lnTo>
                  <a:pt x="859025" y="1017"/>
                </a:lnTo>
                <a:lnTo>
                  <a:pt x="863470" y="887"/>
                </a:lnTo>
                <a:lnTo>
                  <a:pt x="868045" y="635"/>
                </a:lnTo>
                <a:lnTo>
                  <a:pt x="872490" y="511"/>
                </a:lnTo>
                <a:lnTo>
                  <a:pt x="877058" y="252"/>
                </a:lnTo>
                <a:lnTo>
                  <a:pt x="881632" y="129"/>
                </a:lnTo>
                <a:lnTo>
                  <a:pt x="886077" y="129"/>
                </a:lnTo>
                <a:lnTo>
                  <a:pt x="890645" y="0"/>
                </a:lnTo>
                <a:lnTo>
                  <a:pt x="908685" y="0"/>
                </a:lnTo>
                <a:lnTo>
                  <a:pt x="913253" y="129"/>
                </a:lnTo>
                <a:lnTo>
                  <a:pt x="917698" y="129"/>
                </a:lnTo>
                <a:lnTo>
                  <a:pt x="922272" y="252"/>
                </a:lnTo>
                <a:lnTo>
                  <a:pt x="926840" y="511"/>
                </a:lnTo>
                <a:lnTo>
                  <a:pt x="931285" y="635"/>
                </a:lnTo>
                <a:lnTo>
                  <a:pt x="935860" y="887"/>
                </a:lnTo>
                <a:lnTo>
                  <a:pt x="940305" y="1017"/>
                </a:lnTo>
                <a:lnTo>
                  <a:pt x="944880" y="1270"/>
                </a:lnTo>
                <a:lnTo>
                  <a:pt x="949448" y="1652"/>
                </a:lnTo>
                <a:lnTo>
                  <a:pt x="953893" y="1905"/>
                </a:lnTo>
                <a:lnTo>
                  <a:pt x="958467" y="2287"/>
                </a:lnTo>
                <a:lnTo>
                  <a:pt x="962912" y="2669"/>
                </a:lnTo>
                <a:lnTo>
                  <a:pt x="967480" y="3051"/>
                </a:lnTo>
                <a:lnTo>
                  <a:pt x="972055" y="3427"/>
                </a:lnTo>
                <a:lnTo>
                  <a:pt x="976500" y="3939"/>
                </a:lnTo>
                <a:lnTo>
                  <a:pt x="981075" y="4321"/>
                </a:lnTo>
                <a:lnTo>
                  <a:pt x="985520" y="4827"/>
                </a:lnTo>
                <a:lnTo>
                  <a:pt x="990088" y="5332"/>
                </a:lnTo>
                <a:lnTo>
                  <a:pt x="994662" y="5967"/>
                </a:lnTo>
                <a:lnTo>
                  <a:pt x="999107" y="6479"/>
                </a:lnTo>
                <a:lnTo>
                  <a:pt x="1003675" y="7114"/>
                </a:lnTo>
                <a:lnTo>
                  <a:pt x="1008120" y="7749"/>
                </a:lnTo>
                <a:lnTo>
                  <a:pt x="1012695" y="8384"/>
                </a:lnTo>
                <a:lnTo>
                  <a:pt x="1017270" y="9142"/>
                </a:lnTo>
                <a:lnTo>
                  <a:pt x="1021715" y="9907"/>
                </a:lnTo>
                <a:lnTo>
                  <a:pt x="1026283" y="10542"/>
                </a:lnTo>
                <a:lnTo>
                  <a:pt x="1030729" y="11306"/>
                </a:lnTo>
                <a:lnTo>
                  <a:pt x="1035301" y="12194"/>
                </a:lnTo>
                <a:lnTo>
                  <a:pt x="1039873" y="12952"/>
                </a:lnTo>
                <a:lnTo>
                  <a:pt x="1044318" y="13846"/>
                </a:lnTo>
                <a:lnTo>
                  <a:pt x="1048890" y="14734"/>
                </a:lnTo>
                <a:lnTo>
                  <a:pt x="1053335" y="15622"/>
                </a:lnTo>
                <a:lnTo>
                  <a:pt x="1057907" y="16510"/>
                </a:lnTo>
                <a:lnTo>
                  <a:pt x="1062479" y="17527"/>
                </a:lnTo>
                <a:lnTo>
                  <a:pt x="1066924" y="18544"/>
                </a:lnTo>
                <a:lnTo>
                  <a:pt x="1071496" y="19561"/>
                </a:lnTo>
                <a:lnTo>
                  <a:pt x="1075941" y="20572"/>
                </a:lnTo>
                <a:lnTo>
                  <a:pt x="1080513" y="21719"/>
                </a:lnTo>
                <a:lnTo>
                  <a:pt x="1085085" y="22736"/>
                </a:lnTo>
                <a:lnTo>
                  <a:pt x="1089530" y="23877"/>
                </a:lnTo>
                <a:lnTo>
                  <a:pt x="1094102" y="25017"/>
                </a:lnTo>
                <a:lnTo>
                  <a:pt x="1098547" y="26164"/>
                </a:lnTo>
                <a:lnTo>
                  <a:pt x="1103119" y="27434"/>
                </a:lnTo>
                <a:lnTo>
                  <a:pt x="1107691" y="28704"/>
                </a:lnTo>
                <a:lnTo>
                  <a:pt x="1112136" y="29974"/>
                </a:lnTo>
                <a:lnTo>
                  <a:pt x="1116708" y="31244"/>
                </a:lnTo>
                <a:lnTo>
                  <a:pt x="1121153" y="32514"/>
                </a:lnTo>
                <a:lnTo>
                  <a:pt x="1125725" y="33907"/>
                </a:lnTo>
                <a:lnTo>
                  <a:pt x="1130297" y="35177"/>
                </a:lnTo>
                <a:lnTo>
                  <a:pt x="1134742" y="36577"/>
                </a:lnTo>
                <a:lnTo>
                  <a:pt x="1139314" y="38100"/>
                </a:lnTo>
                <a:lnTo>
                  <a:pt x="1143759" y="39499"/>
                </a:lnTo>
                <a:lnTo>
                  <a:pt x="1148331" y="41022"/>
                </a:lnTo>
                <a:lnTo>
                  <a:pt x="1152903" y="42545"/>
                </a:lnTo>
                <a:lnTo>
                  <a:pt x="1157348" y="44067"/>
                </a:lnTo>
                <a:lnTo>
                  <a:pt x="1161920" y="45596"/>
                </a:lnTo>
                <a:lnTo>
                  <a:pt x="1166365" y="47119"/>
                </a:lnTo>
                <a:lnTo>
                  <a:pt x="1170937" y="48771"/>
                </a:lnTo>
                <a:lnTo>
                  <a:pt x="1175509" y="50417"/>
                </a:lnTo>
                <a:lnTo>
                  <a:pt x="1179954" y="52070"/>
                </a:lnTo>
                <a:lnTo>
                  <a:pt x="1184526" y="53851"/>
                </a:lnTo>
                <a:lnTo>
                  <a:pt x="1188971" y="55497"/>
                </a:lnTo>
                <a:lnTo>
                  <a:pt x="1193543" y="57279"/>
                </a:lnTo>
                <a:lnTo>
                  <a:pt x="1198115" y="59055"/>
                </a:lnTo>
                <a:lnTo>
                  <a:pt x="1202560" y="60836"/>
                </a:lnTo>
                <a:lnTo>
                  <a:pt x="1207132" y="62741"/>
                </a:lnTo>
                <a:lnTo>
                  <a:pt x="1211577" y="64517"/>
                </a:lnTo>
                <a:lnTo>
                  <a:pt x="1216149" y="66422"/>
                </a:lnTo>
                <a:lnTo>
                  <a:pt x="1220721" y="68327"/>
                </a:lnTo>
                <a:lnTo>
                  <a:pt x="1225166" y="70232"/>
                </a:lnTo>
                <a:lnTo>
                  <a:pt x="1229738" y="72266"/>
                </a:lnTo>
                <a:lnTo>
                  <a:pt x="1234183" y="74295"/>
                </a:lnTo>
                <a:lnTo>
                  <a:pt x="1238755" y="76200"/>
                </a:lnTo>
                <a:lnTo>
                  <a:pt x="1243327" y="78357"/>
                </a:lnTo>
                <a:lnTo>
                  <a:pt x="1247772" y="80392"/>
                </a:lnTo>
                <a:lnTo>
                  <a:pt x="1252344" y="82426"/>
                </a:lnTo>
                <a:lnTo>
                  <a:pt x="1256789" y="84584"/>
                </a:lnTo>
                <a:lnTo>
                  <a:pt x="1261361" y="86742"/>
                </a:lnTo>
                <a:lnTo>
                  <a:pt x="1265933" y="88900"/>
                </a:lnTo>
                <a:lnTo>
                  <a:pt x="1270378" y="91187"/>
                </a:lnTo>
                <a:lnTo>
                  <a:pt x="1274950" y="93345"/>
                </a:lnTo>
                <a:lnTo>
                  <a:pt x="1279395" y="95632"/>
                </a:lnTo>
                <a:lnTo>
                  <a:pt x="1283967" y="97919"/>
                </a:lnTo>
                <a:lnTo>
                  <a:pt x="1288539" y="100330"/>
                </a:lnTo>
                <a:lnTo>
                  <a:pt x="1292984" y="102617"/>
                </a:lnTo>
                <a:lnTo>
                  <a:pt x="1297556" y="105027"/>
                </a:lnTo>
                <a:lnTo>
                  <a:pt x="1302001" y="107444"/>
                </a:lnTo>
                <a:lnTo>
                  <a:pt x="1306573" y="109855"/>
                </a:lnTo>
                <a:lnTo>
                  <a:pt x="1311145" y="112271"/>
                </a:lnTo>
                <a:lnTo>
                  <a:pt x="1315590" y="114811"/>
                </a:lnTo>
                <a:lnTo>
                  <a:pt x="1320162" y="117222"/>
                </a:lnTo>
                <a:lnTo>
                  <a:pt x="1324607" y="119762"/>
                </a:lnTo>
                <a:lnTo>
                  <a:pt x="1329179" y="122431"/>
                </a:lnTo>
                <a:lnTo>
                  <a:pt x="1333751" y="124971"/>
                </a:lnTo>
                <a:lnTo>
                  <a:pt x="1338196" y="127635"/>
                </a:lnTo>
                <a:lnTo>
                  <a:pt x="1342768" y="130175"/>
                </a:lnTo>
                <a:lnTo>
                  <a:pt x="1347213" y="132844"/>
                </a:lnTo>
                <a:lnTo>
                  <a:pt x="1351785" y="135637"/>
                </a:lnTo>
                <a:lnTo>
                  <a:pt x="1356357" y="138306"/>
                </a:lnTo>
                <a:lnTo>
                  <a:pt x="1360802" y="141099"/>
                </a:lnTo>
                <a:lnTo>
                  <a:pt x="1365374" y="143892"/>
                </a:lnTo>
                <a:lnTo>
                  <a:pt x="1369819" y="146685"/>
                </a:lnTo>
                <a:lnTo>
                  <a:pt x="1374391" y="149477"/>
                </a:lnTo>
                <a:lnTo>
                  <a:pt x="1378963" y="152400"/>
                </a:lnTo>
                <a:lnTo>
                  <a:pt x="1383408" y="155192"/>
                </a:lnTo>
                <a:lnTo>
                  <a:pt x="1387980" y="158115"/>
                </a:lnTo>
                <a:lnTo>
                  <a:pt x="1392425" y="161166"/>
                </a:lnTo>
                <a:lnTo>
                  <a:pt x="1396997" y="164082"/>
                </a:lnTo>
                <a:lnTo>
                  <a:pt x="1401569" y="167134"/>
                </a:lnTo>
                <a:lnTo>
                  <a:pt x="1406014" y="170056"/>
                </a:lnTo>
                <a:lnTo>
                  <a:pt x="1410586" y="173102"/>
                </a:lnTo>
                <a:lnTo>
                  <a:pt x="1415031" y="176277"/>
                </a:lnTo>
                <a:lnTo>
                  <a:pt x="1419603" y="179322"/>
                </a:lnTo>
                <a:lnTo>
                  <a:pt x="1424175" y="182497"/>
                </a:lnTo>
                <a:lnTo>
                  <a:pt x="1428620" y="185672"/>
                </a:lnTo>
                <a:lnTo>
                  <a:pt x="1433192" y="188847"/>
                </a:lnTo>
                <a:lnTo>
                  <a:pt x="1437637" y="192022"/>
                </a:lnTo>
                <a:lnTo>
                  <a:pt x="1442209" y="195327"/>
                </a:lnTo>
                <a:lnTo>
                  <a:pt x="1446781" y="198502"/>
                </a:lnTo>
                <a:lnTo>
                  <a:pt x="1451226" y="201806"/>
                </a:lnTo>
                <a:lnTo>
                  <a:pt x="1455798" y="205105"/>
                </a:lnTo>
                <a:lnTo>
                  <a:pt x="1460243" y="208532"/>
                </a:lnTo>
                <a:lnTo>
                  <a:pt x="1464815" y="211837"/>
                </a:lnTo>
                <a:lnTo>
                  <a:pt x="1469387" y="215265"/>
                </a:lnTo>
                <a:lnTo>
                  <a:pt x="1473832" y="218692"/>
                </a:lnTo>
                <a:lnTo>
                  <a:pt x="1478404" y="222126"/>
                </a:lnTo>
                <a:lnTo>
                  <a:pt x="1482849" y="225677"/>
                </a:lnTo>
                <a:lnTo>
                  <a:pt x="1487421" y="229235"/>
                </a:lnTo>
                <a:lnTo>
                  <a:pt x="1491993" y="232662"/>
                </a:lnTo>
                <a:lnTo>
                  <a:pt x="1496438" y="236349"/>
                </a:lnTo>
                <a:lnTo>
                  <a:pt x="1501010" y="239906"/>
                </a:lnTo>
                <a:lnTo>
                  <a:pt x="1505455" y="243457"/>
                </a:lnTo>
                <a:lnTo>
                  <a:pt x="1510027" y="247144"/>
                </a:lnTo>
                <a:lnTo>
                  <a:pt x="1514599" y="250825"/>
                </a:lnTo>
                <a:lnTo>
                  <a:pt x="1519044" y="254511"/>
                </a:lnTo>
                <a:lnTo>
                  <a:pt x="1523616" y="258321"/>
                </a:lnTo>
                <a:lnTo>
                  <a:pt x="1528061" y="262002"/>
                </a:lnTo>
                <a:lnTo>
                  <a:pt x="1532633" y="265812"/>
                </a:lnTo>
                <a:lnTo>
                  <a:pt x="1537205" y="269622"/>
                </a:lnTo>
                <a:lnTo>
                  <a:pt x="1541650" y="273432"/>
                </a:lnTo>
                <a:lnTo>
                  <a:pt x="1546222" y="277371"/>
                </a:lnTo>
                <a:lnTo>
                  <a:pt x="1550667" y="281181"/>
                </a:lnTo>
                <a:lnTo>
                  <a:pt x="1555239" y="285115"/>
                </a:lnTo>
                <a:lnTo>
                  <a:pt x="1559811" y="289054"/>
                </a:lnTo>
                <a:lnTo>
                  <a:pt x="1564256" y="293117"/>
                </a:lnTo>
                <a:lnTo>
                  <a:pt x="1568828" y="297056"/>
                </a:lnTo>
                <a:lnTo>
                  <a:pt x="1573273" y="301119"/>
                </a:lnTo>
                <a:lnTo>
                  <a:pt x="1577845" y="305182"/>
                </a:lnTo>
                <a:lnTo>
                  <a:pt x="1582417" y="309245"/>
                </a:lnTo>
                <a:lnTo>
                  <a:pt x="1586862" y="313307"/>
                </a:lnTo>
                <a:lnTo>
                  <a:pt x="1591434" y="317500"/>
                </a:lnTo>
                <a:lnTo>
                  <a:pt x="1595879" y="321692"/>
                </a:lnTo>
                <a:lnTo>
                  <a:pt x="1600451" y="325884"/>
                </a:lnTo>
                <a:lnTo>
                  <a:pt x="1605023" y="330076"/>
                </a:lnTo>
                <a:lnTo>
                  <a:pt x="1609468" y="334262"/>
                </a:lnTo>
                <a:lnTo>
                  <a:pt x="1614040" y="338584"/>
                </a:lnTo>
                <a:lnTo>
                  <a:pt x="1618485" y="342900"/>
                </a:lnTo>
                <a:lnTo>
                  <a:pt x="1623057" y="347221"/>
                </a:lnTo>
                <a:lnTo>
                  <a:pt x="1627629" y="351537"/>
                </a:lnTo>
                <a:lnTo>
                  <a:pt x="1632074" y="355982"/>
                </a:lnTo>
                <a:lnTo>
                  <a:pt x="1636646" y="360297"/>
                </a:lnTo>
                <a:lnTo>
                  <a:pt x="1641091" y="364742"/>
                </a:lnTo>
                <a:lnTo>
                  <a:pt x="1645663" y="369187"/>
                </a:lnTo>
                <a:lnTo>
                  <a:pt x="1650235" y="373762"/>
                </a:lnTo>
                <a:lnTo>
                  <a:pt x="1654680" y="378207"/>
                </a:lnTo>
                <a:lnTo>
                  <a:pt x="1659252" y="382781"/>
                </a:lnTo>
                <a:lnTo>
                  <a:pt x="1663697" y="387350"/>
                </a:lnTo>
                <a:lnTo>
                  <a:pt x="1668269" y="391924"/>
                </a:lnTo>
                <a:lnTo>
                  <a:pt x="1672841" y="396622"/>
                </a:lnTo>
                <a:lnTo>
                  <a:pt x="1677286" y="401196"/>
                </a:lnTo>
                <a:lnTo>
                  <a:pt x="1681858" y="405894"/>
                </a:lnTo>
                <a:lnTo>
                  <a:pt x="1686303" y="410592"/>
                </a:lnTo>
                <a:lnTo>
                  <a:pt x="1690875" y="415290"/>
                </a:lnTo>
                <a:lnTo>
                  <a:pt x="1695447" y="420117"/>
                </a:lnTo>
                <a:lnTo>
                  <a:pt x="1699892" y="424944"/>
                </a:lnTo>
                <a:lnTo>
                  <a:pt x="1704464" y="429771"/>
                </a:lnTo>
                <a:lnTo>
                  <a:pt x="1708909" y="434593"/>
                </a:lnTo>
                <a:lnTo>
                  <a:pt x="1713481" y="439420"/>
                </a:lnTo>
                <a:lnTo>
                  <a:pt x="1718053" y="444376"/>
                </a:lnTo>
                <a:lnTo>
                  <a:pt x="1722498" y="449198"/>
                </a:lnTo>
                <a:lnTo>
                  <a:pt x="1727070" y="454154"/>
                </a:lnTo>
                <a:lnTo>
                  <a:pt x="1731515" y="459105"/>
                </a:lnTo>
                <a:lnTo>
                  <a:pt x="1736087" y="464185"/>
                </a:lnTo>
                <a:lnTo>
                  <a:pt x="1740659" y="469265"/>
                </a:lnTo>
                <a:lnTo>
                  <a:pt x="1745104" y="474221"/>
                </a:lnTo>
                <a:lnTo>
                  <a:pt x="1749676" y="479301"/>
                </a:lnTo>
                <a:lnTo>
                  <a:pt x="1754121" y="484505"/>
                </a:lnTo>
                <a:lnTo>
                  <a:pt x="1758693" y="489585"/>
                </a:lnTo>
                <a:lnTo>
                  <a:pt x="1763265" y="494794"/>
                </a:lnTo>
                <a:lnTo>
                  <a:pt x="1767710" y="499998"/>
                </a:lnTo>
                <a:lnTo>
                  <a:pt x="1772282" y="505207"/>
                </a:lnTo>
                <a:lnTo>
                  <a:pt x="1776727" y="510416"/>
                </a:lnTo>
                <a:lnTo>
                  <a:pt x="1781299" y="515749"/>
                </a:lnTo>
                <a:lnTo>
                  <a:pt x="1785871" y="520953"/>
                </a:lnTo>
                <a:lnTo>
                  <a:pt x="1790316" y="526291"/>
                </a:lnTo>
                <a:lnTo>
                  <a:pt x="1794888" y="531748"/>
                </a:lnTo>
                <a:lnTo>
                  <a:pt x="1799333" y="53708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5313876" y="4809544"/>
            <a:ext cx="1541318" cy="506557"/>
          </a:xfrm>
          <a:custGeom>
            <a:avLst/>
            <a:gdLst/>
            <a:ahLst/>
            <a:cxnLst/>
            <a:rect l="l" t="t" r="r" b="b"/>
            <a:pathLst>
              <a:path w="2260600" h="742950">
                <a:moveTo>
                  <a:pt x="0" y="742821"/>
                </a:moveTo>
                <a:lnTo>
                  <a:pt x="4574" y="741804"/>
                </a:lnTo>
                <a:lnTo>
                  <a:pt x="9019" y="740793"/>
                </a:lnTo>
                <a:lnTo>
                  <a:pt x="13587" y="739899"/>
                </a:lnTo>
                <a:lnTo>
                  <a:pt x="18032" y="738888"/>
                </a:lnTo>
                <a:lnTo>
                  <a:pt x="22607" y="737871"/>
                </a:lnTo>
                <a:lnTo>
                  <a:pt x="27175" y="736854"/>
                </a:lnTo>
                <a:lnTo>
                  <a:pt x="31620" y="735836"/>
                </a:lnTo>
                <a:lnTo>
                  <a:pt x="36195" y="734819"/>
                </a:lnTo>
                <a:lnTo>
                  <a:pt x="40640" y="733808"/>
                </a:lnTo>
                <a:lnTo>
                  <a:pt x="45214" y="732791"/>
                </a:lnTo>
                <a:lnTo>
                  <a:pt x="49782" y="731774"/>
                </a:lnTo>
                <a:lnTo>
                  <a:pt x="54227" y="730756"/>
                </a:lnTo>
                <a:lnTo>
                  <a:pt x="58802" y="729739"/>
                </a:lnTo>
                <a:lnTo>
                  <a:pt x="63247" y="728728"/>
                </a:lnTo>
                <a:lnTo>
                  <a:pt x="67815" y="727711"/>
                </a:lnTo>
                <a:lnTo>
                  <a:pt x="72390" y="726694"/>
                </a:lnTo>
                <a:lnTo>
                  <a:pt x="76835" y="725676"/>
                </a:lnTo>
                <a:lnTo>
                  <a:pt x="81409" y="724659"/>
                </a:lnTo>
                <a:lnTo>
                  <a:pt x="85854" y="723648"/>
                </a:lnTo>
                <a:lnTo>
                  <a:pt x="90422" y="722631"/>
                </a:lnTo>
                <a:lnTo>
                  <a:pt x="94997" y="721614"/>
                </a:lnTo>
                <a:lnTo>
                  <a:pt x="99442" y="720596"/>
                </a:lnTo>
                <a:lnTo>
                  <a:pt x="104010" y="719456"/>
                </a:lnTo>
                <a:lnTo>
                  <a:pt x="108455" y="718439"/>
                </a:lnTo>
                <a:lnTo>
                  <a:pt x="113030" y="717421"/>
                </a:lnTo>
                <a:lnTo>
                  <a:pt x="117604" y="716404"/>
                </a:lnTo>
                <a:lnTo>
                  <a:pt x="122049" y="715393"/>
                </a:lnTo>
                <a:lnTo>
                  <a:pt x="126617" y="714376"/>
                </a:lnTo>
                <a:lnTo>
                  <a:pt x="131062" y="713229"/>
                </a:lnTo>
                <a:lnTo>
                  <a:pt x="135637" y="712218"/>
                </a:lnTo>
                <a:lnTo>
                  <a:pt x="140205" y="711201"/>
                </a:lnTo>
                <a:lnTo>
                  <a:pt x="144650" y="710184"/>
                </a:lnTo>
                <a:lnTo>
                  <a:pt x="149225" y="709043"/>
                </a:lnTo>
                <a:lnTo>
                  <a:pt x="153670" y="708026"/>
                </a:lnTo>
                <a:lnTo>
                  <a:pt x="158244" y="707009"/>
                </a:lnTo>
                <a:lnTo>
                  <a:pt x="162812" y="705991"/>
                </a:lnTo>
                <a:lnTo>
                  <a:pt x="167257" y="704851"/>
                </a:lnTo>
                <a:lnTo>
                  <a:pt x="171832" y="703834"/>
                </a:lnTo>
                <a:lnTo>
                  <a:pt x="176277" y="702816"/>
                </a:lnTo>
                <a:lnTo>
                  <a:pt x="180845" y="701676"/>
                </a:lnTo>
                <a:lnTo>
                  <a:pt x="185420" y="700659"/>
                </a:lnTo>
                <a:lnTo>
                  <a:pt x="189865" y="699641"/>
                </a:lnTo>
                <a:lnTo>
                  <a:pt x="194439" y="698501"/>
                </a:lnTo>
                <a:lnTo>
                  <a:pt x="198884" y="697484"/>
                </a:lnTo>
                <a:lnTo>
                  <a:pt x="203452" y="696466"/>
                </a:lnTo>
                <a:lnTo>
                  <a:pt x="208027" y="695326"/>
                </a:lnTo>
                <a:lnTo>
                  <a:pt x="212472" y="694309"/>
                </a:lnTo>
                <a:lnTo>
                  <a:pt x="217040" y="693168"/>
                </a:lnTo>
                <a:lnTo>
                  <a:pt x="221485" y="692151"/>
                </a:lnTo>
                <a:lnTo>
                  <a:pt x="226060" y="691004"/>
                </a:lnTo>
                <a:lnTo>
                  <a:pt x="230634" y="689993"/>
                </a:lnTo>
                <a:lnTo>
                  <a:pt x="235079" y="688846"/>
                </a:lnTo>
                <a:lnTo>
                  <a:pt x="239647" y="687829"/>
                </a:lnTo>
                <a:lnTo>
                  <a:pt x="244092" y="686689"/>
                </a:lnTo>
                <a:lnTo>
                  <a:pt x="248667" y="685671"/>
                </a:lnTo>
                <a:lnTo>
                  <a:pt x="253235" y="684531"/>
                </a:lnTo>
                <a:lnTo>
                  <a:pt x="257680" y="683514"/>
                </a:lnTo>
                <a:lnTo>
                  <a:pt x="262255" y="682373"/>
                </a:lnTo>
                <a:lnTo>
                  <a:pt x="266700" y="681356"/>
                </a:lnTo>
                <a:lnTo>
                  <a:pt x="271274" y="680209"/>
                </a:lnTo>
                <a:lnTo>
                  <a:pt x="275842" y="679069"/>
                </a:lnTo>
                <a:lnTo>
                  <a:pt x="280287" y="678051"/>
                </a:lnTo>
                <a:lnTo>
                  <a:pt x="284862" y="676911"/>
                </a:lnTo>
                <a:lnTo>
                  <a:pt x="289307" y="675894"/>
                </a:lnTo>
                <a:lnTo>
                  <a:pt x="293875" y="674753"/>
                </a:lnTo>
                <a:lnTo>
                  <a:pt x="298450" y="673606"/>
                </a:lnTo>
                <a:lnTo>
                  <a:pt x="302895" y="672589"/>
                </a:lnTo>
                <a:lnTo>
                  <a:pt x="307469" y="671449"/>
                </a:lnTo>
                <a:lnTo>
                  <a:pt x="311914" y="670308"/>
                </a:lnTo>
                <a:lnTo>
                  <a:pt x="316482" y="669161"/>
                </a:lnTo>
                <a:lnTo>
                  <a:pt x="321057" y="668144"/>
                </a:lnTo>
                <a:lnTo>
                  <a:pt x="325502" y="667004"/>
                </a:lnTo>
                <a:lnTo>
                  <a:pt x="330070" y="665863"/>
                </a:lnTo>
                <a:lnTo>
                  <a:pt x="334515" y="664716"/>
                </a:lnTo>
                <a:lnTo>
                  <a:pt x="339090" y="663699"/>
                </a:lnTo>
                <a:lnTo>
                  <a:pt x="343664" y="662559"/>
                </a:lnTo>
                <a:lnTo>
                  <a:pt x="348109" y="661418"/>
                </a:lnTo>
                <a:lnTo>
                  <a:pt x="352677" y="660271"/>
                </a:lnTo>
                <a:lnTo>
                  <a:pt x="357122" y="659131"/>
                </a:lnTo>
                <a:lnTo>
                  <a:pt x="361697" y="658114"/>
                </a:lnTo>
                <a:lnTo>
                  <a:pt x="366265" y="656973"/>
                </a:lnTo>
                <a:lnTo>
                  <a:pt x="370710" y="655826"/>
                </a:lnTo>
                <a:lnTo>
                  <a:pt x="375285" y="654686"/>
                </a:lnTo>
                <a:lnTo>
                  <a:pt x="379730" y="653539"/>
                </a:lnTo>
                <a:lnTo>
                  <a:pt x="384304" y="652399"/>
                </a:lnTo>
                <a:lnTo>
                  <a:pt x="388872" y="651258"/>
                </a:lnTo>
                <a:lnTo>
                  <a:pt x="393317" y="650111"/>
                </a:lnTo>
                <a:lnTo>
                  <a:pt x="397892" y="648971"/>
                </a:lnTo>
                <a:lnTo>
                  <a:pt x="402337" y="647824"/>
                </a:lnTo>
                <a:lnTo>
                  <a:pt x="406905" y="646684"/>
                </a:lnTo>
                <a:lnTo>
                  <a:pt x="411480" y="645543"/>
                </a:lnTo>
                <a:lnTo>
                  <a:pt x="415925" y="644396"/>
                </a:lnTo>
                <a:lnTo>
                  <a:pt x="420499" y="643256"/>
                </a:lnTo>
                <a:lnTo>
                  <a:pt x="424944" y="642109"/>
                </a:lnTo>
                <a:lnTo>
                  <a:pt x="429512" y="640969"/>
                </a:lnTo>
                <a:lnTo>
                  <a:pt x="434087" y="639828"/>
                </a:lnTo>
                <a:lnTo>
                  <a:pt x="438532" y="638681"/>
                </a:lnTo>
                <a:lnTo>
                  <a:pt x="443100" y="637541"/>
                </a:lnTo>
                <a:lnTo>
                  <a:pt x="447545" y="636394"/>
                </a:lnTo>
                <a:lnTo>
                  <a:pt x="452120" y="635254"/>
                </a:lnTo>
                <a:lnTo>
                  <a:pt x="456694" y="634113"/>
                </a:lnTo>
                <a:lnTo>
                  <a:pt x="461139" y="632966"/>
                </a:lnTo>
                <a:lnTo>
                  <a:pt x="465707" y="631696"/>
                </a:lnTo>
                <a:lnTo>
                  <a:pt x="470152" y="630556"/>
                </a:lnTo>
                <a:lnTo>
                  <a:pt x="474727" y="629409"/>
                </a:lnTo>
                <a:lnTo>
                  <a:pt x="479295" y="628269"/>
                </a:lnTo>
                <a:lnTo>
                  <a:pt x="483740" y="627128"/>
                </a:lnTo>
                <a:lnTo>
                  <a:pt x="488315" y="625858"/>
                </a:lnTo>
                <a:lnTo>
                  <a:pt x="492760" y="624711"/>
                </a:lnTo>
                <a:lnTo>
                  <a:pt x="497334" y="623571"/>
                </a:lnTo>
                <a:lnTo>
                  <a:pt x="501902" y="622424"/>
                </a:lnTo>
                <a:lnTo>
                  <a:pt x="506347" y="621154"/>
                </a:lnTo>
                <a:lnTo>
                  <a:pt x="510922" y="620014"/>
                </a:lnTo>
                <a:lnTo>
                  <a:pt x="515367" y="618873"/>
                </a:lnTo>
                <a:lnTo>
                  <a:pt x="519935" y="617603"/>
                </a:lnTo>
                <a:lnTo>
                  <a:pt x="524510" y="616456"/>
                </a:lnTo>
                <a:lnTo>
                  <a:pt x="528955" y="615316"/>
                </a:lnTo>
                <a:lnTo>
                  <a:pt x="533529" y="614046"/>
                </a:lnTo>
                <a:lnTo>
                  <a:pt x="537974" y="612899"/>
                </a:lnTo>
                <a:lnTo>
                  <a:pt x="542542" y="611759"/>
                </a:lnTo>
                <a:lnTo>
                  <a:pt x="547117" y="610489"/>
                </a:lnTo>
                <a:lnTo>
                  <a:pt x="551562" y="609348"/>
                </a:lnTo>
                <a:lnTo>
                  <a:pt x="556130" y="608078"/>
                </a:lnTo>
                <a:lnTo>
                  <a:pt x="560575" y="606931"/>
                </a:lnTo>
                <a:lnTo>
                  <a:pt x="565150" y="605661"/>
                </a:lnTo>
                <a:lnTo>
                  <a:pt x="569724" y="604521"/>
                </a:lnTo>
                <a:lnTo>
                  <a:pt x="574169" y="603251"/>
                </a:lnTo>
                <a:lnTo>
                  <a:pt x="578737" y="602104"/>
                </a:lnTo>
                <a:lnTo>
                  <a:pt x="583182" y="600834"/>
                </a:lnTo>
                <a:lnTo>
                  <a:pt x="587757" y="599694"/>
                </a:lnTo>
                <a:lnTo>
                  <a:pt x="592325" y="598424"/>
                </a:lnTo>
                <a:lnTo>
                  <a:pt x="596770" y="597283"/>
                </a:lnTo>
                <a:lnTo>
                  <a:pt x="601345" y="596013"/>
                </a:lnTo>
                <a:lnTo>
                  <a:pt x="605790" y="594743"/>
                </a:lnTo>
                <a:lnTo>
                  <a:pt x="610364" y="593596"/>
                </a:lnTo>
                <a:lnTo>
                  <a:pt x="614932" y="592326"/>
                </a:lnTo>
                <a:lnTo>
                  <a:pt x="619377" y="591186"/>
                </a:lnTo>
                <a:lnTo>
                  <a:pt x="623952" y="589916"/>
                </a:lnTo>
                <a:lnTo>
                  <a:pt x="628397" y="588646"/>
                </a:lnTo>
                <a:lnTo>
                  <a:pt x="632965" y="587499"/>
                </a:lnTo>
                <a:lnTo>
                  <a:pt x="637540" y="586229"/>
                </a:lnTo>
                <a:lnTo>
                  <a:pt x="641985" y="584959"/>
                </a:lnTo>
                <a:lnTo>
                  <a:pt x="646559" y="583689"/>
                </a:lnTo>
                <a:lnTo>
                  <a:pt x="651004" y="582549"/>
                </a:lnTo>
                <a:lnTo>
                  <a:pt x="655572" y="581279"/>
                </a:lnTo>
                <a:lnTo>
                  <a:pt x="660147" y="580009"/>
                </a:lnTo>
                <a:lnTo>
                  <a:pt x="664592" y="578739"/>
                </a:lnTo>
                <a:lnTo>
                  <a:pt x="669160" y="577598"/>
                </a:lnTo>
                <a:lnTo>
                  <a:pt x="673605" y="576328"/>
                </a:lnTo>
                <a:lnTo>
                  <a:pt x="678180" y="575058"/>
                </a:lnTo>
                <a:lnTo>
                  <a:pt x="682754" y="573788"/>
                </a:lnTo>
                <a:lnTo>
                  <a:pt x="687199" y="572518"/>
                </a:lnTo>
                <a:lnTo>
                  <a:pt x="691767" y="571248"/>
                </a:lnTo>
                <a:lnTo>
                  <a:pt x="696212" y="570101"/>
                </a:lnTo>
                <a:lnTo>
                  <a:pt x="700787" y="568831"/>
                </a:lnTo>
                <a:lnTo>
                  <a:pt x="705355" y="567561"/>
                </a:lnTo>
                <a:lnTo>
                  <a:pt x="709800" y="566291"/>
                </a:lnTo>
                <a:lnTo>
                  <a:pt x="714375" y="565021"/>
                </a:lnTo>
                <a:lnTo>
                  <a:pt x="718820" y="563751"/>
                </a:lnTo>
                <a:lnTo>
                  <a:pt x="723394" y="562481"/>
                </a:lnTo>
                <a:lnTo>
                  <a:pt x="727962" y="561211"/>
                </a:lnTo>
                <a:lnTo>
                  <a:pt x="732407" y="559941"/>
                </a:lnTo>
                <a:lnTo>
                  <a:pt x="736982" y="558671"/>
                </a:lnTo>
                <a:lnTo>
                  <a:pt x="741427" y="557401"/>
                </a:lnTo>
                <a:lnTo>
                  <a:pt x="745995" y="556131"/>
                </a:lnTo>
                <a:lnTo>
                  <a:pt x="750570" y="554861"/>
                </a:lnTo>
                <a:lnTo>
                  <a:pt x="755015" y="553591"/>
                </a:lnTo>
                <a:lnTo>
                  <a:pt x="759589" y="552321"/>
                </a:lnTo>
                <a:lnTo>
                  <a:pt x="764034" y="550928"/>
                </a:lnTo>
                <a:lnTo>
                  <a:pt x="768602" y="549658"/>
                </a:lnTo>
                <a:lnTo>
                  <a:pt x="773177" y="548388"/>
                </a:lnTo>
                <a:lnTo>
                  <a:pt x="777622" y="547118"/>
                </a:lnTo>
                <a:lnTo>
                  <a:pt x="782190" y="545848"/>
                </a:lnTo>
                <a:lnTo>
                  <a:pt x="786635" y="544578"/>
                </a:lnTo>
                <a:lnTo>
                  <a:pt x="791210" y="543179"/>
                </a:lnTo>
                <a:lnTo>
                  <a:pt x="795784" y="541909"/>
                </a:lnTo>
                <a:lnTo>
                  <a:pt x="800229" y="540639"/>
                </a:lnTo>
                <a:lnTo>
                  <a:pt x="804797" y="539369"/>
                </a:lnTo>
                <a:lnTo>
                  <a:pt x="809242" y="537969"/>
                </a:lnTo>
                <a:lnTo>
                  <a:pt x="813817" y="536699"/>
                </a:lnTo>
                <a:lnTo>
                  <a:pt x="818385" y="535429"/>
                </a:lnTo>
                <a:lnTo>
                  <a:pt x="822830" y="534159"/>
                </a:lnTo>
                <a:lnTo>
                  <a:pt x="827405" y="532766"/>
                </a:lnTo>
                <a:lnTo>
                  <a:pt x="831850" y="531496"/>
                </a:lnTo>
                <a:lnTo>
                  <a:pt x="836424" y="530226"/>
                </a:lnTo>
                <a:lnTo>
                  <a:pt x="840992" y="528826"/>
                </a:lnTo>
                <a:lnTo>
                  <a:pt x="845437" y="527556"/>
                </a:lnTo>
                <a:lnTo>
                  <a:pt x="850012" y="526163"/>
                </a:lnTo>
                <a:lnTo>
                  <a:pt x="854457" y="524893"/>
                </a:lnTo>
                <a:lnTo>
                  <a:pt x="859025" y="523623"/>
                </a:lnTo>
                <a:lnTo>
                  <a:pt x="863600" y="522224"/>
                </a:lnTo>
                <a:lnTo>
                  <a:pt x="868045" y="520954"/>
                </a:lnTo>
                <a:lnTo>
                  <a:pt x="872619" y="519554"/>
                </a:lnTo>
                <a:lnTo>
                  <a:pt x="877064" y="518284"/>
                </a:lnTo>
                <a:lnTo>
                  <a:pt x="881632" y="516891"/>
                </a:lnTo>
                <a:lnTo>
                  <a:pt x="886207" y="515621"/>
                </a:lnTo>
                <a:lnTo>
                  <a:pt x="890652" y="514221"/>
                </a:lnTo>
                <a:lnTo>
                  <a:pt x="895220" y="512828"/>
                </a:lnTo>
                <a:lnTo>
                  <a:pt x="899665" y="511558"/>
                </a:lnTo>
                <a:lnTo>
                  <a:pt x="904240" y="510159"/>
                </a:lnTo>
                <a:lnTo>
                  <a:pt x="908814" y="508889"/>
                </a:lnTo>
                <a:lnTo>
                  <a:pt x="913259" y="507489"/>
                </a:lnTo>
                <a:lnTo>
                  <a:pt x="917827" y="506096"/>
                </a:lnTo>
                <a:lnTo>
                  <a:pt x="922272" y="504826"/>
                </a:lnTo>
                <a:lnTo>
                  <a:pt x="926847" y="503426"/>
                </a:lnTo>
                <a:lnTo>
                  <a:pt x="931415" y="502033"/>
                </a:lnTo>
                <a:lnTo>
                  <a:pt x="935860" y="500763"/>
                </a:lnTo>
                <a:lnTo>
                  <a:pt x="940435" y="499364"/>
                </a:lnTo>
                <a:lnTo>
                  <a:pt x="944880" y="497964"/>
                </a:lnTo>
                <a:lnTo>
                  <a:pt x="949454" y="496571"/>
                </a:lnTo>
                <a:lnTo>
                  <a:pt x="954022" y="495301"/>
                </a:lnTo>
                <a:lnTo>
                  <a:pt x="958467" y="493901"/>
                </a:lnTo>
                <a:lnTo>
                  <a:pt x="963042" y="492508"/>
                </a:lnTo>
                <a:lnTo>
                  <a:pt x="967487" y="491109"/>
                </a:lnTo>
                <a:lnTo>
                  <a:pt x="972055" y="489709"/>
                </a:lnTo>
                <a:lnTo>
                  <a:pt x="976630" y="488439"/>
                </a:lnTo>
                <a:lnTo>
                  <a:pt x="981075" y="487046"/>
                </a:lnTo>
                <a:lnTo>
                  <a:pt x="985649" y="485646"/>
                </a:lnTo>
                <a:lnTo>
                  <a:pt x="990094" y="484253"/>
                </a:lnTo>
                <a:lnTo>
                  <a:pt x="994662" y="482854"/>
                </a:lnTo>
                <a:lnTo>
                  <a:pt x="999237" y="481454"/>
                </a:lnTo>
                <a:lnTo>
                  <a:pt x="1003682" y="480061"/>
                </a:lnTo>
                <a:lnTo>
                  <a:pt x="1008250" y="478661"/>
                </a:lnTo>
                <a:lnTo>
                  <a:pt x="1012695" y="477268"/>
                </a:lnTo>
                <a:lnTo>
                  <a:pt x="1017270" y="475869"/>
                </a:lnTo>
                <a:lnTo>
                  <a:pt x="1021844" y="474469"/>
                </a:lnTo>
                <a:lnTo>
                  <a:pt x="1026289" y="473076"/>
                </a:lnTo>
                <a:lnTo>
                  <a:pt x="1030857" y="471676"/>
                </a:lnTo>
                <a:lnTo>
                  <a:pt x="1035302" y="470283"/>
                </a:lnTo>
                <a:lnTo>
                  <a:pt x="1039877" y="468884"/>
                </a:lnTo>
                <a:lnTo>
                  <a:pt x="1044445" y="467484"/>
                </a:lnTo>
                <a:lnTo>
                  <a:pt x="1048890" y="466091"/>
                </a:lnTo>
                <a:lnTo>
                  <a:pt x="1053465" y="464691"/>
                </a:lnTo>
                <a:lnTo>
                  <a:pt x="1057910" y="463169"/>
                </a:lnTo>
                <a:lnTo>
                  <a:pt x="1062484" y="461769"/>
                </a:lnTo>
                <a:lnTo>
                  <a:pt x="1067052" y="460376"/>
                </a:lnTo>
                <a:lnTo>
                  <a:pt x="1071497" y="458976"/>
                </a:lnTo>
                <a:lnTo>
                  <a:pt x="1076072" y="457583"/>
                </a:lnTo>
                <a:lnTo>
                  <a:pt x="1080517" y="456054"/>
                </a:lnTo>
                <a:lnTo>
                  <a:pt x="1085085" y="454661"/>
                </a:lnTo>
                <a:lnTo>
                  <a:pt x="1089660" y="453261"/>
                </a:lnTo>
                <a:lnTo>
                  <a:pt x="1094105" y="451868"/>
                </a:lnTo>
                <a:lnTo>
                  <a:pt x="1098679" y="450339"/>
                </a:lnTo>
                <a:lnTo>
                  <a:pt x="1103124" y="448946"/>
                </a:lnTo>
                <a:lnTo>
                  <a:pt x="1107692" y="447546"/>
                </a:lnTo>
                <a:lnTo>
                  <a:pt x="1112267" y="446024"/>
                </a:lnTo>
                <a:lnTo>
                  <a:pt x="1116712" y="444624"/>
                </a:lnTo>
                <a:lnTo>
                  <a:pt x="1121280" y="443231"/>
                </a:lnTo>
                <a:lnTo>
                  <a:pt x="1125725" y="441708"/>
                </a:lnTo>
                <a:lnTo>
                  <a:pt x="1130300" y="440309"/>
                </a:lnTo>
                <a:lnTo>
                  <a:pt x="1134874" y="438786"/>
                </a:lnTo>
                <a:lnTo>
                  <a:pt x="1139319" y="437386"/>
                </a:lnTo>
                <a:lnTo>
                  <a:pt x="1143887" y="435864"/>
                </a:lnTo>
                <a:lnTo>
                  <a:pt x="1148332" y="434464"/>
                </a:lnTo>
                <a:lnTo>
                  <a:pt x="1152907" y="432941"/>
                </a:lnTo>
                <a:lnTo>
                  <a:pt x="1157475" y="431548"/>
                </a:lnTo>
                <a:lnTo>
                  <a:pt x="1161920" y="430019"/>
                </a:lnTo>
                <a:lnTo>
                  <a:pt x="1166495" y="428626"/>
                </a:lnTo>
                <a:lnTo>
                  <a:pt x="1170940" y="427103"/>
                </a:lnTo>
                <a:lnTo>
                  <a:pt x="1175514" y="425704"/>
                </a:lnTo>
                <a:lnTo>
                  <a:pt x="1180082" y="424181"/>
                </a:lnTo>
                <a:lnTo>
                  <a:pt x="1184527" y="422658"/>
                </a:lnTo>
                <a:lnTo>
                  <a:pt x="1189102" y="421259"/>
                </a:lnTo>
                <a:lnTo>
                  <a:pt x="1193547" y="419736"/>
                </a:lnTo>
                <a:lnTo>
                  <a:pt x="1198115" y="418213"/>
                </a:lnTo>
                <a:lnTo>
                  <a:pt x="1202690" y="416814"/>
                </a:lnTo>
                <a:lnTo>
                  <a:pt x="1207135" y="415291"/>
                </a:lnTo>
                <a:lnTo>
                  <a:pt x="1211709" y="413768"/>
                </a:lnTo>
                <a:lnTo>
                  <a:pt x="1216154" y="412369"/>
                </a:lnTo>
                <a:lnTo>
                  <a:pt x="1220722" y="410846"/>
                </a:lnTo>
                <a:lnTo>
                  <a:pt x="1225297" y="409323"/>
                </a:lnTo>
                <a:lnTo>
                  <a:pt x="1229742" y="407794"/>
                </a:lnTo>
                <a:lnTo>
                  <a:pt x="1234310" y="406271"/>
                </a:lnTo>
                <a:lnTo>
                  <a:pt x="1238755" y="404878"/>
                </a:lnTo>
                <a:lnTo>
                  <a:pt x="1243330" y="403349"/>
                </a:lnTo>
                <a:lnTo>
                  <a:pt x="1247904" y="401826"/>
                </a:lnTo>
                <a:lnTo>
                  <a:pt x="1252349" y="400304"/>
                </a:lnTo>
                <a:lnTo>
                  <a:pt x="1256917" y="398781"/>
                </a:lnTo>
                <a:lnTo>
                  <a:pt x="1261364" y="397258"/>
                </a:lnTo>
                <a:lnTo>
                  <a:pt x="1265936" y="395729"/>
                </a:lnTo>
                <a:lnTo>
                  <a:pt x="1270508" y="394206"/>
                </a:lnTo>
                <a:lnTo>
                  <a:pt x="1274953" y="392684"/>
                </a:lnTo>
                <a:lnTo>
                  <a:pt x="1279525" y="391161"/>
                </a:lnTo>
                <a:lnTo>
                  <a:pt x="1283970" y="389638"/>
                </a:lnTo>
                <a:lnTo>
                  <a:pt x="1288542" y="388109"/>
                </a:lnTo>
                <a:lnTo>
                  <a:pt x="1293114" y="386586"/>
                </a:lnTo>
                <a:lnTo>
                  <a:pt x="1297559" y="385064"/>
                </a:lnTo>
                <a:lnTo>
                  <a:pt x="1302131" y="383541"/>
                </a:lnTo>
                <a:lnTo>
                  <a:pt x="1306576" y="382018"/>
                </a:lnTo>
                <a:lnTo>
                  <a:pt x="1311148" y="380489"/>
                </a:lnTo>
                <a:lnTo>
                  <a:pt x="1315720" y="378966"/>
                </a:lnTo>
                <a:lnTo>
                  <a:pt x="1320165" y="377314"/>
                </a:lnTo>
                <a:lnTo>
                  <a:pt x="1324737" y="375791"/>
                </a:lnTo>
                <a:lnTo>
                  <a:pt x="1329182" y="374269"/>
                </a:lnTo>
                <a:lnTo>
                  <a:pt x="1333754" y="372746"/>
                </a:lnTo>
                <a:lnTo>
                  <a:pt x="1338326" y="371223"/>
                </a:lnTo>
                <a:lnTo>
                  <a:pt x="1342771" y="369571"/>
                </a:lnTo>
                <a:lnTo>
                  <a:pt x="1347343" y="368048"/>
                </a:lnTo>
                <a:lnTo>
                  <a:pt x="1351788" y="366519"/>
                </a:lnTo>
                <a:lnTo>
                  <a:pt x="1356360" y="364873"/>
                </a:lnTo>
                <a:lnTo>
                  <a:pt x="1360932" y="363344"/>
                </a:lnTo>
                <a:lnTo>
                  <a:pt x="1365377" y="361821"/>
                </a:lnTo>
                <a:lnTo>
                  <a:pt x="1369949" y="360169"/>
                </a:lnTo>
                <a:lnTo>
                  <a:pt x="1374394" y="358646"/>
                </a:lnTo>
                <a:lnTo>
                  <a:pt x="1378966" y="357124"/>
                </a:lnTo>
                <a:lnTo>
                  <a:pt x="1383538" y="355471"/>
                </a:lnTo>
                <a:lnTo>
                  <a:pt x="1387983" y="353949"/>
                </a:lnTo>
                <a:lnTo>
                  <a:pt x="1392555" y="352296"/>
                </a:lnTo>
                <a:lnTo>
                  <a:pt x="1397000" y="350774"/>
                </a:lnTo>
                <a:lnTo>
                  <a:pt x="1401572" y="349121"/>
                </a:lnTo>
                <a:lnTo>
                  <a:pt x="1406144" y="347599"/>
                </a:lnTo>
                <a:lnTo>
                  <a:pt x="1410589" y="345946"/>
                </a:lnTo>
                <a:lnTo>
                  <a:pt x="1415161" y="344424"/>
                </a:lnTo>
                <a:lnTo>
                  <a:pt x="1419606" y="342771"/>
                </a:lnTo>
                <a:lnTo>
                  <a:pt x="1424178" y="341249"/>
                </a:lnTo>
                <a:lnTo>
                  <a:pt x="1428750" y="339596"/>
                </a:lnTo>
                <a:lnTo>
                  <a:pt x="1433195" y="337944"/>
                </a:lnTo>
                <a:lnTo>
                  <a:pt x="1437767" y="336421"/>
                </a:lnTo>
                <a:lnTo>
                  <a:pt x="1442212" y="334769"/>
                </a:lnTo>
                <a:lnTo>
                  <a:pt x="1446784" y="333123"/>
                </a:lnTo>
                <a:lnTo>
                  <a:pt x="1451356" y="331594"/>
                </a:lnTo>
                <a:lnTo>
                  <a:pt x="1455801" y="329948"/>
                </a:lnTo>
                <a:lnTo>
                  <a:pt x="1460373" y="328296"/>
                </a:lnTo>
                <a:lnTo>
                  <a:pt x="1464818" y="326644"/>
                </a:lnTo>
                <a:lnTo>
                  <a:pt x="1469390" y="325121"/>
                </a:lnTo>
                <a:lnTo>
                  <a:pt x="1473962" y="323469"/>
                </a:lnTo>
                <a:lnTo>
                  <a:pt x="1478407" y="321816"/>
                </a:lnTo>
                <a:lnTo>
                  <a:pt x="1482979" y="320164"/>
                </a:lnTo>
                <a:lnTo>
                  <a:pt x="1487424" y="318518"/>
                </a:lnTo>
                <a:lnTo>
                  <a:pt x="1491996" y="316866"/>
                </a:lnTo>
                <a:lnTo>
                  <a:pt x="1496568" y="315343"/>
                </a:lnTo>
                <a:lnTo>
                  <a:pt x="1501013" y="313691"/>
                </a:lnTo>
                <a:lnTo>
                  <a:pt x="1505585" y="312039"/>
                </a:lnTo>
                <a:lnTo>
                  <a:pt x="1510030" y="310386"/>
                </a:lnTo>
                <a:lnTo>
                  <a:pt x="1514602" y="308734"/>
                </a:lnTo>
                <a:lnTo>
                  <a:pt x="1519174" y="307088"/>
                </a:lnTo>
                <a:lnTo>
                  <a:pt x="1523619" y="305436"/>
                </a:lnTo>
                <a:lnTo>
                  <a:pt x="1528191" y="303784"/>
                </a:lnTo>
                <a:lnTo>
                  <a:pt x="1532636" y="302131"/>
                </a:lnTo>
                <a:lnTo>
                  <a:pt x="1537208" y="300482"/>
                </a:lnTo>
                <a:lnTo>
                  <a:pt x="1541780" y="298831"/>
                </a:lnTo>
                <a:lnTo>
                  <a:pt x="1546225" y="297053"/>
                </a:lnTo>
                <a:lnTo>
                  <a:pt x="1550797" y="295402"/>
                </a:lnTo>
                <a:lnTo>
                  <a:pt x="1555242" y="293751"/>
                </a:lnTo>
                <a:lnTo>
                  <a:pt x="1559814" y="292100"/>
                </a:lnTo>
                <a:lnTo>
                  <a:pt x="1564386" y="290449"/>
                </a:lnTo>
                <a:lnTo>
                  <a:pt x="1568831" y="288798"/>
                </a:lnTo>
                <a:lnTo>
                  <a:pt x="1573403" y="287020"/>
                </a:lnTo>
                <a:lnTo>
                  <a:pt x="1577848" y="285369"/>
                </a:lnTo>
                <a:lnTo>
                  <a:pt x="1582420" y="283718"/>
                </a:lnTo>
                <a:lnTo>
                  <a:pt x="1586992" y="282067"/>
                </a:lnTo>
                <a:lnTo>
                  <a:pt x="1591437" y="280289"/>
                </a:lnTo>
                <a:lnTo>
                  <a:pt x="1596009" y="278638"/>
                </a:lnTo>
                <a:lnTo>
                  <a:pt x="1600454" y="276987"/>
                </a:lnTo>
                <a:lnTo>
                  <a:pt x="1605026" y="275209"/>
                </a:lnTo>
                <a:lnTo>
                  <a:pt x="1609598" y="273558"/>
                </a:lnTo>
                <a:lnTo>
                  <a:pt x="1614043" y="271780"/>
                </a:lnTo>
                <a:lnTo>
                  <a:pt x="1618615" y="270129"/>
                </a:lnTo>
                <a:lnTo>
                  <a:pt x="1623060" y="268478"/>
                </a:lnTo>
                <a:lnTo>
                  <a:pt x="1627632" y="266700"/>
                </a:lnTo>
                <a:lnTo>
                  <a:pt x="1632204" y="265049"/>
                </a:lnTo>
                <a:lnTo>
                  <a:pt x="1636649" y="263271"/>
                </a:lnTo>
                <a:lnTo>
                  <a:pt x="1641221" y="261620"/>
                </a:lnTo>
                <a:lnTo>
                  <a:pt x="1645666" y="259842"/>
                </a:lnTo>
                <a:lnTo>
                  <a:pt x="1650238" y="258064"/>
                </a:lnTo>
                <a:lnTo>
                  <a:pt x="1654810" y="256413"/>
                </a:lnTo>
                <a:lnTo>
                  <a:pt x="1659255" y="254635"/>
                </a:lnTo>
                <a:lnTo>
                  <a:pt x="1663827" y="252984"/>
                </a:lnTo>
                <a:lnTo>
                  <a:pt x="1668272" y="251206"/>
                </a:lnTo>
                <a:lnTo>
                  <a:pt x="1672844" y="249428"/>
                </a:lnTo>
                <a:lnTo>
                  <a:pt x="1677416" y="247777"/>
                </a:lnTo>
                <a:lnTo>
                  <a:pt x="1681861" y="245999"/>
                </a:lnTo>
                <a:lnTo>
                  <a:pt x="1686433" y="244221"/>
                </a:lnTo>
                <a:lnTo>
                  <a:pt x="1690878" y="242443"/>
                </a:lnTo>
                <a:lnTo>
                  <a:pt x="1695450" y="240792"/>
                </a:lnTo>
                <a:lnTo>
                  <a:pt x="1700022" y="239014"/>
                </a:lnTo>
                <a:lnTo>
                  <a:pt x="1704467" y="237236"/>
                </a:lnTo>
                <a:lnTo>
                  <a:pt x="1709039" y="235458"/>
                </a:lnTo>
                <a:lnTo>
                  <a:pt x="1713484" y="233680"/>
                </a:lnTo>
                <a:lnTo>
                  <a:pt x="1718056" y="231902"/>
                </a:lnTo>
                <a:lnTo>
                  <a:pt x="1722628" y="230251"/>
                </a:lnTo>
                <a:lnTo>
                  <a:pt x="1727073" y="228473"/>
                </a:lnTo>
                <a:lnTo>
                  <a:pt x="1731645" y="226695"/>
                </a:lnTo>
                <a:lnTo>
                  <a:pt x="1736090" y="224917"/>
                </a:lnTo>
                <a:lnTo>
                  <a:pt x="1740662" y="223139"/>
                </a:lnTo>
                <a:lnTo>
                  <a:pt x="1745234" y="221361"/>
                </a:lnTo>
                <a:lnTo>
                  <a:pt x="1749679" y="219583"/>
                </a:lnTo>
                <a:lnTo>
                  <a:pt x="1754251" y="217805"/>
                </a:lnTo>
                <a:lnTo>
                  <a:pt x="1758696" y="216027"/>
                </a:lnTo>
                <a:lnTo>
                  <a:pt x="1763268" y="214122"/>
                </a:lnTo>
                <a:lnTo>
                  <a:pt x="1767840" y="212344"/>
                </a:lnTo>
                <a:lnTo>
                  <a:pt x="1772285" y="210566"/>
                </a:lnTo>
                <a:lnTo>
                  <a:pt x="1776857" y="208788"/>
                </a:lnTo>
                <a:lnTo>
                  <a:pt x="1781302" y="207010"/>
                </a:lnTo>
                <a:lnTo>
                  <a:pt x="1785874" y="205232"/>
                </a:lnTo>
                <a:lnTo>
                  <a:pt x="1790446" y="203454"/>
                </a:lnTo>
                <a:lnTo>
                  <a:pt x="1794891" y="201549"/>
                </a:lnTo>
                <a:lnTo>
                  <a:pt x="1799463" y="199771"/>
                </a:lnTo>
                <a:lnTo>
                  <a:pt x="1803908" y="197993"/>
                </a:lnTo>
                <a:lnTo>
                  <a:pt x="1808480" y="196088"/>
                </a:lnTo>
                <a:lnTo>
                  <a:pt x="1813052" y="194310"/>
                </a:lnTo>
                <a:lnTo>
                  <a:pt x="1817497" y="192532"/>
                </a:lnTo>
                <a:lnTo>
                  <a:pt x="1822069" y="190627"/>
                </a:lnTo>
                <a:lnTo>
                  <a:pt x="1826514" y="188849"/>
                </a:lnTo>
                <a:lnTo>
                  <a:pt x="1831086" y="187071"/>
                </a:lnTo>
                <a:lnTo>
                  <a:pt x="1835658" y="185166"/>
                </a:lnTo>
                <a:lnTo>
                  <a:pt x="1840103" y="183388"/>
                </a:lnTo>
                <a:lnTo>
                  <a:pt x="1844675" y="181483"/>
                </a:lnTo>
                <a:lnTo>
                  <a:pt x="1849120" y="179705"/>
                </a:lnTo>
                <a:lnTo>
                  <a:pt x="1853692" y="177800"/>
                </a:lnTo>
                <a:lnTo>
                  <a:pt x="1858264" y="176022"/>
                </a:lnTo>
                <a:lnTo>
                  <a:pt x="1862709" y="174117"/>
                </a:lnTo>
                <a:lnTo>
                  <a:pt x="1867281" y="172339"/>
                </a:lnTo>
                <a:lnTo>
                  <a:pt x="1871726" y="170434"/>
                </a:lnTo>
                <a:lnTo>
                  <a:pt x="1876298" y="168529"/>
                </a:lnTo>
                <a:lnTo>
                  <a:pt x="1880870" y="166751"/>
                </a:lnTo>
                <a:lnTo>
                  <a:pt x="1885315" y="164846"/>
                </a:lnTo>
                <a:lnTo>
                  <a:pt x="1889887" y="162941"/>
                </a:lnTo>
                <a:lnTo>
                  <a:pt x="1894332" y="161163"/>
                </a:lnTo>
                <a:lnTo>
                  <a:pt x="1898904" y="159258"/>
                </a:lnTo>
                <a:lnTo>
                  <a:pt x="1903476" y="157353"/>
                </a:lnTo>
                <a:lnTo>
                  <a:pt x="1907921" y="155448"/>
                </a:lnTo>
                <a:lnTo>
                  <a:pt x="1912493" y="153670"/>
                </a:lnTo>
                <a:lnTo>
                  <a:pt x="1916938" y="151765"/>
                </a:lnTo>
                <a:lnTo>
                  <a:pt x="1921510" y="149860"/>
                </a:lnTo>
                <a:lnTo>
                  <a:pt x="1926082" y="147955"/>
                </a:lnTo>
                <a:lnTo>
                  <a:pt x="1930527" y="146050"/>
                </a:lnTo>
                <a:lnTo>
                  <a:pt x="1935099" y="144145"/>
                </a:lnTo>
                <a:lnTo>
                  <a:pt x="1939544" y="142240"/>
                </a:lnTo>
                <a:lnTo>
                  <a:pt x="1944116" y="140335"/>
                </a:lnTo>
                <a:lnTo>
                  <a:pt x="1948688" y="138430"/>
                </a:lnTo>
                <a:lnTo>
                  <a:pt x="1953133" y="136525"/>
                </a:lnTo>
                <a:lnTo>
                  <a:pt x="1957705" y="134620"/>
                </a:lnTo>
                <a:lnTo>
                  <a:pt x="1962150" y="132715"/>
                </a:lnTo>
                <a:lnTo>
                  <a:pt x="1966722" y="130810"/>
                </a:lnTo>
                <a:lnTo>
                  <a:pt x="1971294" y="128905"/>
                </a:lnTo>
                <a:lnTo>
                  <a:pt x="1975739" y="127000"/>
                </a:lnTo>
                <a:lnTo>
                  <a:pt x="1980311" y="125095"/>
                </a:lnTo>
                <a:lnTo>
                  <a:pt x="1984756" y="123190"/>
                </a:lnTo>
                <a:lnTo>
                  <a:pt x="1989328" y="121158"/>
                </a:lnTo>
                <a:lnTo>
                  <a:pt x="1993900" y="119253"/>
                </a:lnTo>
                <a:lnTo>
                  <a:pt x="1998345" y="117348"/>
                </a:lnTo>
                <a:lnTo>
                  <a:pt x="2002917" y="115443"/>
                </a:lnTo>
                <a:lnTo>
                  <a:pt x="2007362" y="113538"/>
                </a:lnTo>
                <a:lnTo>
                  <a:pt x="2011934" y="111506"/>
                </a:lnTo>
                <a:lnTo>
                  <a:pt x="2016506" y="109601"/>
                </a:lnTo>
                <a:lnTo>
                  <a:pt x="2020951" y="107696"/>
                </a:lnTo>
                <a:lnTo>
                  <a:pt x="2025523" y="105664"/>
                </a:lnTo>
                <a:lnTo>
                  <a:pt x="2029968" y="103759"/>
                </a:lnTo>
                <a:lnTo>
                  <a:pt x="2034540" y="101727"/>
                </a:lnTo>
                <a:lnTo>
                  <a:pt x="2039112" y="99822"/>
                </a:lnTo>
                <a:lnTo>
                  <a:pt x="2043557" y="97790"/>
                </a:lnTo>
                <a:lnTo>
                  <a:pt x="2048129" y="95885"/>
                </a:lnTo>
                <a:lnTo>
                  <a:pt x="2052574" y="93853"/>
                </a:lnTo>
                <a:lnTo>
                  <a:pt x="2057146" y="91948"/>
                </a:lnTo>
                <a:lnTo>
                  <a:pt x="2061718" y="89916"/>
                </a:lnTo>
                <a:lnTo>
                  <a:pt x="2066163" y="88011"/>
                </a:lnTo>
                <a:lnTo>
                  <a:pt x="2070735" y="85979"/>
                </a:lnTo>
                <a:lnTo>
                  <a:pt x="2075180" y="84074"/>
                </a:lnTo>
                <a:lnTo>
                  <a:pt x="2079752" y="82042"/>
                </a:lnTo>
                <a:lnTo>
                  <a:pt x="2084324" y="80010"/>
                </a:lnTo>
                <a:lnTo>
                  <a:pt x="2088769" y="78105"/>
                </a:lnTo>
                <a:lnTo>
                  <a:pt x="2093341" y="76073"/>
                </a:lnTo>
                <a:lnTo>
                  <a:pt x="2097786" y="74041"/>
                </a:lnTo>
                <a:lnTo>
                  <a:pt x="2102358" y="72009"/>
                </a:lnTo>
                <a:lnTo>
                  <a:pt x="2106930" y="70104"/>
                </a:lnTo>
                <a:lnTo>
                  <a:pt x="2111375" y="68072"/>
                </a:lnTo>
                <a:lnTo>
                  <a:pt x="2115947" y="66040"/>
                </a:lnTo>
                <a:lnTo>
                  <a:pt x="2120392" y="64008"/>
                </a:lnTo>
                <a:lnTo>
                  <a:pt x="2124964" y="61976"/>
                </a:lnTo>
                <a:lnTo>
                  <a:pt x="2129536" y="59944"/>
                </a:lnTo>
                <a:lnTo>
                  <a:pt x="2133981" y="57912"/>
                </a:lnTo>
                <a:lnTo>
                  <a:pt x="2138553" y="55880"/>
                </a:lnTo>
                <a:lnTo>
                  <a:pt x="2142998" y="53848"/>
                </a:lnTo>
                <a:lnTo>
                  <a:pt x="2147570" y="51816"/>
                </a:lnTo>
                <a:lnTo>
                  <a:pt x="2152142" y="49784"/>
                </a:lnTo>
                <a:lnTo>
                  <a:pt x="2156587" y="47752"/>
                </a:lnTo>
                <a:lnTo>
                  <a:pt x="2161159" y="45720"/>
                </a:lnTo>
                <a:lnTo>
                  <a:pt x="2165604" y="43688"/>
                </a:lnTo>
                <a:lnTo>
                  <a:pt x="2170176" y="41656"/>
                </a:lnTo>
                <a:lnTo>
                  <a:pt x="2174748" y="39624"/>
                </a:lnTo>
                <a:lnTo>
                  <a:pt x="2179193" y="37592"/>
                </a:lnTo>
                <a:lnTo>
                  <a:pt x="2183765" y="35433"/>
                </a:lnTo>
                <a:lnTo>
                  <a:pt x="2188210" y="33401"/>
                </a:lnTo>
                <a:lnTo>
                  <a:pt x="2192782" y="31369"/>
                </a:lnTo>
                <a:lnTo>
                  <a:pt x="2197354" y="29337"/>
                </a:lnTo>
                <a:lnTo>
                  <a:pt x="2201799" y="27178"/>
                </a:lnTo>
                <a:lnTo>
                  <a:pt x="2206371" y="25146"/>
                </a:lnTo>
                <a:lnTo>
                  <a:pt x="2210816" y="23114"/>
                </a:lnTo>
                <a:lnTo>
                  <a:pt x="2215388" y="20955"/>
                </a:lnTo>
                <a:lnTo>
                  <a:pt x="2219960" y="18923"/>
                </a:lnTo>
                <a:lnTo>
                  <a:pt x="2224405" y="16891"/>
                </a:lnTo>
                <a:lnTo>
                  <a:pt x="2228977" y="14732"/>
                </a:lnTo>
                <a:lnTo>
                  <a:pt x="2233422" y="12700"/>
                </a:lnTo>
                <a:lnTo>
                  <a:pt x="2237994" y="10541"/>
                </a:lnTo>
                <a:lnTo>
                  <a:pt x="2242566" y="8509"/>
                </a:lnTo>
                <a:lnTo>
                  <a:pt x="2247011" y="6350"/>
                </a:lnTo>
                <a:lnTo>
                  <a:pt x="2251583" y="4318"/>
                </a:lnTo>
                <a:lnTo>
                  <a:pt x="2256028" y="2159"/>
                </a:lnTo>
                <a:lnTo>
                  <a:pt x="2260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5313876" y="5769406"/>
            <a:ext cx="1541318" cy="0"/>
          </a:xfrm>
          <a:custGeom>
            <a:avLst/>
            <a:gdLst/>
            <a:ahLst/>
            <a:cxnLst/>
            <a:rect l="l" t="t" r="r" b="b"/>
            <a:pathLst>
              <a:path w="2260600">
                <a:moveTo>
                  <a:pt x="0" y="0"/>
                </a:moveTo>
                <a:lnTo>
                  <a:pt x="2260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6763408" y="5739099"/>
            <a:ext cx="95250" cy="606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5673489" y="5219120"/>
            <a:ext cx="77066" cy="428625"/>
          </a:xfrm>
          <a:custGeom>
            <a:avLst/>
            <a:gdLst/>
            <a:ahLst/>
            <a:cxnLst/>
            <a:rect l="l" t="t" r="r" b="b"/>
            <a:pathLst>
              <a:path w="113029" h="628650">
                <a:moveTo>
                  <a:pt x="0" y="628397"/>
                </a:moveTo>
                <a:lnTo>
                  <a:pt x="113030" y="628397"/>
                </a:lnTo>
                <a:lnTo>
                  <a:pt x="113030" y="0"/>
                </a:lnTo>
                <a:lnTo>
                  <a:pt x="0" y="0"/>
                </a:lnTo>
                <a:lnTo>
                  <a:pt x="0" y="6283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5750555" y="5198078"/>
            <a:ext cx="77066" cy="399617"/>
          </a:xfrm>
          <a:custGeom>
            <a:avLst/>
            <a:gdLst/>
            <a:ahLst/>
            <a:cxnLst/>
            <a:rect l="l" t="t" r="r" b="b"/>
            <a:pathLst>
              <a:path w="113029" h="586104">
                <a:moveTo>
                  <a:pt x="0" y="585852"/>
                </a:moveTo>
                <a:lnTo>
                  <a:pt x="113030" y="585852"/>
                </a:lnTo>
                <a:lnTo>
                  <a:pt x="113030" y="0"/>
                </a:lnTo>
                <a:lnTo>
                  <a:pt x="0" y="0"/>
                </a:lnTo>
                <a:lnTo>
                  <a:pt x="0" y="58585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5827621" y="5176258"/>
            <a:ext cx="77066" cy="382732"/>
          </a:xfrm>
          <a:custGeom>
            <a:avLst/>
            <a:gdLst/>
            <a:ahLst/>
            <a:cxnLst/>
            <a:rect l="l" t="t" r="r" b="b"/>
            <a:pathLst>
              <a:path w="113029" h="561340">
                <a:moveTo>
                  <a:pt x="0" y="561340"/>
                </a:moveTo>
                <a:lnTo>
                  <a:pt x="113030" y="561340"/>
                </a:lnTo>
                <a:lnTo>
                  <a:pt x="113030" y="0"/>
                </a:lnTo>
                <a:lnTo>
                  <a:pt x="0" y="0"/>
                </a:lnTo>
                <a:lnTo>
                  <a:pt x="0" y="56134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5904687" y="5153572"/>
            <a:ext cx="77066" cy="378402"/>
          </a:xfrm>
          <a:custGeom>
            <a:avLst/>
            <a:gdLst/>
            <a:ahLst/>
            <a:cxnLst/>
            <a:rect l="l" t="t" r="r" b="b"/>
            <a:pathLst>
              <a:path w="113029" h="554990">
                <a:moveTo>
                  <a:pt x="0" y="554990"/>
                </a:moveTo>
                <a:lnTo>
                  <a:pt x="113030" y="554990"/>
                </a:lnTo>
                <a:lnTo>
                  <a:pt x="113030" y="0"/>
                </a:lnTo>
                <a:lnTo>
                  <a:pt x="0" y="0"/>
                </a:lnTo>
                <a:lnTo>
                  <a:pt x="0" y="5549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5981752" y="5130017"/>
            <a:ext cx="77066" cy="386628"/>
          </a:xfrm>
          <a:custGeom>
            <a:avLst/>
            <a:gdLst/>
            <a:ahLst/>
            <a:cxnLst/>
            <a:rect l="l" t="t" r="r" b="b"/>
            <a:pathLst>
              <a:path w="113029" h="567054">
                <a:moveTo>
                  <a:pt x="0" y="566930"/>
                </a:moveTo>
                <a:lnTo>
                  <a:pt x="113030" y="566930"/>
                </a:lnTo>
                <a:lnTo>
                  <a:pt x="113030" y="0"/>
                </a:lnTo>
                <a:lnTo>
                  <a:pt x="0" y="0"/>
                </a:lnTo>
                <a:lnTo>
                  <a:pt x="0" y="56693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/>
          <p:nvPr/>
        </p:nvSpPr>
        <p:spPr>
          <a:xfrm>
            <a:off x="5981752" y="5130016"/>
            <a:ext cx="77066" cy="386628"/>
          </a:xfrm>
          <a:custGeom>
            <a:avLst/>
            <a:gdLst/>
            <a:ahLst/>
            <a:cxnLst/>
            <a:rect l="l" t="t" r="r" b="b"/>
            <a:pathLst>
              <a:path w="113029" h="567054">
                <a:moveTo>
                  <a:pt x="113030" y="566931"/>
                </a:moveTo>
                <a:lnTo>
                  <a:pt x="0" y="566931"/>
                </a:lnTo>
                <a:lnTo>
                  <a:pt x="0" y="0"/>
                </a:lnTo>
                <a:lnTo>
                  <a:pt x="1130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6058818" y="5105599"/>
            <a:ext cx="77066" cy="407410"/>
          </a:xfrm>
          <a:custGeom>
            <a:avLst/>
            <a:gdLst/>
            <a:ahLst/>
            <a:cxnLst/>
            <a:rect l="l" t="t" r="r" b="b"/>
            <a:pathLst>
              <a:path w="113029" h="597534">
                <a:moveTo>
                  <a:pt x="0" y="597152"/>
                </a:moveTo>
                <a:lnTo>
                  <a:pt x="113030" y="597152"/>
                </a:lnTo>
                <a:lnTo>
                  <a:pt x="113030" y="0"/>
                </a:lnTo>
                <a:lnTo>
                  <a:pt x="0" y="0"/>
                </a:lnTo>
                <a:lnTo>
                  <a:pt x="0" y="59715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/>
          <p:nvPr/>
        </p:nvSpPr>
        <p:spPr>
          <a:xfrm>
            <a:off x="6135884" y="5080227"/>
            <a:ext cx="77066" cy="440315"/>
          </a:xfrm>
          <a:custGeom>
            <a:avLst/>
            <a:gdLst/>
            <a:ahLst/>
            <a:cxnLst/>
            <a:rect l="l" t="t" r="r" b="b"/>
            <a:pathLst>
              <a:path w="113029" h="645795">
                <a:moveTo>
                  <a:pt x="0" y="645670"/>
                </a:moveTo>
                <a:lnTo>
                  <a:pt x="113030" y="645670"/>
                </a:lnTo>
                <a:lnTo>
                  <a:pt x="113030" y="0"/>
                </a:lnTo>
                <a:lnTo>
                  <a:pt x="0" y="0"/>
                </a:lnTo>
                <a:lnTo>
                  <a:pt x="0" y="64567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1" name="object 41"/>
          <p:cNvSpPr/>
          <p:nvPr/>
        </p:nvSpPr>
        <p:spPr>
          <a:xfrm>
            <a:off x="6212950" y="5053904"/>
            <a:ext cx="77066" cy="485775"/>
          </a:xfrm>
          <a:custGeom>
            <a:avLst/>
            <a:gdLst/>
            <a:ahLst/>
            <a:cxnLst/>
            <a:rect l="l" t="t" r="r" b="b"/>
            <a:pathLst>
              <a:path w="113029" h="712470">
                <a:moveTo>
                  <a:pt x="0" y="712470"/>
                </a:moveTo>
                <a:lnTo>
                  <a:pt x="113030" y="712470"/>
                </a:lnTo>
                <a:lnTo>
                  <a:pt x="113030" y="0"/>
                </a:lnTo>
                <a:lnTo>
                  <a:pt x="0" y="0"/>
                </a:lnTo>
                <a:lnTo>
                  <a:pt x="0" y="71247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/>
          <p:nvPr/>
        </p:nvSpPr>
        <p:spPr>
          <a:xfrm>
            <a:off x="6290015" y="5026541"/>
            <a:ext cx="77066" cy="544224"/>
          </a:xfrm>
          <a:custGeom>
            <a:avLst/>
            <a:gdLst/>
            <a:ahLst/>
            <a:cxnLst/>
            <a:rect l="l" t="t" r="r" b="b"/>
            <a:pathLst>
              <a:path w="113029" h="798195">
                <a:moveTo>
                  <a:pt x="0" y="797817"/>
                </a:moveTo>
                <a:lnTo>
                  <a:pt x="113030" y="797817"/>
                </a:lnTo>
                <a:lnTo>
                  <a:pt x="113030" y="0"/>
                </a:lnTo>
                <a:lnTo>
                  <a:pt x="0" y="0"/>
                </a:lnTo>
                <a:lnTo>
                  <a:pt x="0" y="79781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/>
          <p:nvPr/>
        </p:nvSpPr>
        <p:spPr>
          <a:xfrm>
            <a:off x="6367081" y="4998141"/>
            <a:ext cx="77066" cy="614795"/>
          </a:xfrm>
          <a:custGeom>
            <a:avLst/>
            <a:gdLst/>
            <a:ahLst/>
            <a:cxnLst/>
            <a:rect l="l" t="t" r="r" b="b"/>
            <a:pathLst>
              <a:path w="113029" h="901700">
                <a:moveTo>
                  <a:pt x="0" y="901700"/>
                </a:moveTo>
                <a:lnTo>
                  <a:pt x="113030" y="901700"/>
                </a:lnTo>
                <a:lnTo>
                  <a:pt x="113030" y="0"/>
                </a:lnTo>
                <a:lnTo>
                  <a:pt x="0" y="0"/>
                </a:lnTo>
                <a:lnTo>
                  <a:pt x="0" y="9017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4" name="object 44"/>
          <p:cNvSpPr/>
          <p:nvPr/>
        </p:nvSpPr>
        <p:spPr>
          <a:xfrm>
            <a:off x="5673489" y="5676926"/>
            <a:ext cx="0" cy="92652"/>
          </a:xfrm>
          <a:custGeom>
            <a:avLst/>
            <a:gdLst/>
            <a:ahLst/>
            <a:cxnLst/>
            <a:rect l="l" t="t" r="r" b="b"/>
            <a:pathLst>
              <a:path h="135890">
                <a:moveTo>
                  <a:pt x="0" y="135637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6444147" y="5638393"/>
            <a:ext cx="0" cy="13118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19215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5981753" y="5522793"/>
            <a:ext cx="0" cy="246784"/>
          </a:xfrm>
          <a:custGeom>
            <a:avLst/>
            <a:gdLst/>
            <a:ahLst/>
            <a:cxnLst/>
            <a:rect l="l" t="t" r="r" b="b"/>
            <a:pathLst>
              <a:path h="361950">
                <a:moveTo>
                  <a:pt x="0" y="361697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/>
          <p:nvPr/>
        </p:nvSpPr>
        <p:spPr>
          <a:xfrm>
            <a:off x="6058818" y="5513181"/>
            <a:ext cx="0" cy="256309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375796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8" name="object 48"/>
          <p:cNvSpPr/>
          <p:nvPr/>
        </p:nvSpPr>
        <p:spPr>
          <a:xfrm>
            <a:off x="5940706" y="5769406"/>
            <a:ext cx="41131" cy="51522"/>
          </a:xfrm>
          <a:custGeom>
            <a:avLst/>
            <a:gdLst/>
            <a:ahLst/>
            <a:cxnLst/>
            <a:rect l="l" t="t" r="r" b="b"/>
            <a:pathLst>
              <a:path w="60325" h="75565">
                <a:moveTo>
                  <a:pt x="60201" y="0"/>
                </a:moveTo>
                <a:lnTo>
                  <a:pt x="0" y="7543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/>
          <p:nvPr/>
        </p:nvSpPr>
        <p:spPr>
          <a:xfrm>
            <a:off x="6058819" y="5769406"/>
            <a:ext cx="41131" cy="51522"/>
          </a:xfrm>
          <a:custGeom>
            <a:avLst/>
            <a:gdLst/>
            <a:ahLst/>
            <a:cxnLst/>
            <a:rect l="l" t="t" r="r" b="b"/>
            <a:pathLst>
              <a:path w="60325" h="75565">
                <a:moveTo>
                  <a:pt x="0" y="0"/>
                </a:moveTo>
                <a:lnTo>
                  <a:pt x="60325" y="7543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020285" y="5718057"/>
            <a:ext cx="0" cy="51522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7531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/>
          <p:nvPr/>
        </p:nvSpPr>
        <p:spPr>
          <a:xfrm>
            <a:off x="5665780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7" y="0"/>
                </a:moveTo>
                <a:lnTo>
                  <a:pt x="5066" y="0"/>
                </a:lnTo>
                <a:lnTo>
                  <a:pt x="0" y="5066"/>
                </a:lnTo>
                <a:lnTo>
                  <a:pt x="0" y="17547"/>
                </a:lnTo>
                <a:lnTo>
                  <a:pt x="506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5066"/>
                </a:lnTo>
                <a:lnTo>
                  <a:pt x="1754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/>
          <p:nvPr/>
        </p:nvSpPr>
        <p:spPr>
          <a:xfrm>
            <a:off x="5665780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7" y="11306"/>
                </a:moveTo>
                <a:lnTo>
                  <a:pt x="22607" y="5066"/>
                </a:lnTo>
                <a:lnTo>
                  <a:pt x="17547" y="0"/>
                </a:lnTo>
                <a:lnTo>
                  <a:pt x="11306" y="0"/>
                </a:lnTo>
                <a:lnTo>
                  <a:pt x="5066" y="0"/>
                </a:lnTo>
                <a:lnTo>
                  <a:pt x="0" y="5066"/>
                </a:lnTo>
                <a:lnTo>
                  <a:pt x="0" y="11306"/>
                </a:lnTo>
                <a:lnTo>
                  <a:pt x="0" y="17547"/>
                </a:lnTo>
                <a:lnTo>
                  <a:pt x="5066" y="22607"/>
                </a:lnTo>
                <a:lnTo>
                  <a:pt x="1130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1130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/>
          <p:nvPr/>
        </p:nvSpPr>
        <p:spPr>
          <a:xfrm>
            <a:off x="6436441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38" y="0"/>
                </a:moveTo>
                <a:lnTo>
                  <a:pt x="5067" y="0"/>
                </a:lnTo>
                <a:lnTo>
                  <a:pt x="0" y="5066"/>
                </a:lnTo>
                <a:lnTo>
                  <a:pt x="0" y="17547"/>
                </a:lnTo>
                <a:lnTo>
                  <a:pt x="5067" y="22607"/>
                </a:lnTo>
                <a:lnTo>
                  <a:pt x="17538" y="22607"/>
                </a:lnTo>
                <a:lnTo>
                  <a:pt x="22606" y="17547"/>
                </a:lnTo>
                <a:lnTo>
                  <a:pt x="22606" y="5066"/>
                </a:lnTo>
                <a:lnTo>
                  <a:pt x="17538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/>
          <p:nvPr/>
        </p:nvSpPr>
        <p:spPr>
          <a:xfrm>
            <a:off x="6436441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6" y="11306"/>
                </a:moveTo>
                <a:lnTo>
                  <a:pt x="22606" y="5066"/>
                </a:lnTo>
                <a:lnTo>
                  <a:pt x="17538" y="0"/>
                </a:lnTo>
                <a:lnTo>
                  <a:pt x="11303" y="0"/>
                </a:lnTo>
                <a:lnTo>
                  <a:pt x="5067" y="0"/>
                </a:lnTo>
                <a:lnTo>
                  <a:pt x="0" y="5066"/>
                </a:lnTo>
                <a:lnTo>
                  <a:pt x="0" y="11306"/>
                </a:lnTo>
                <a:lnTo>
                  <a:pt x="0" y="17547"/>
                </a:lnTo>
                <a:lnTo>
                  <a:pt x="5067" y="22607"/>
                </a:lnTo>
                <a:lnTo>
                  <a:pt x="11303" y="22607"/>
                </a:lnTo>
                <a:lnTo>
                  <a:pt x="17538" y="22607"/>
                </a:lnTo>
                <a:lnTo>
                  <a:pt x="22606" y="17547"/>
                </a:lnTo>
                <a:lnTo>
                  <a:pt x="22606" y="1130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5" name="object 55"/>
          <p:cNvSpPr/>
          <p:nvPr/>
        </p:nvSpPr>
        <p:spPr>
          <a:xfrm>
            <a:off x="5974043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7" y="0"/>
                </a:moveTo>
                <a:lnTo>
                  <a:pt x="5066" y="0"/>
                </a:lnTo>
                <a:lnTo>
                  <a:pt x="0" y="5066"/>
                </a:lnTo>
                <a:lnTo>
                  <a:pt x="0" y="17547"/>
                </a:lnTo>
                <a:lnTo>
                  <a:pt x="506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5066"/>
                </a:lnTo>
                <a:lnTo>
                  <a:pt x="1754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/>
          <p:nvPr/>
        </p:nvSpPr>
        <p:spPr>
          <a:xfrm>
            <a:off x="5974043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7" y="11306"/>
                </a:moveTo>
                <a:lnTo>
                  <a:pt x="22607" y="5066"/>
                </a:lnTo>
                <a:lnTo>
                  <a:pt x="17547" y="0"/>
                </a:lnTo>
                <a:lnTo>
                  <a:pt x="11306" y="0"/>
                </a:lnTo>
                <a:lnTo>
                  <a:pt x="5066" y="0"/>
                </a:lnTo>
                <a:lnTo>
                  <a:pt x="0" y="5066"/>
                </a:lnTo>
                <a:lnTo>
                  <a:pt x="0" y="11306"/>
                </a:lnTo>
                <a:lnTo>
                  <a:pt x="0" y="17547"/>
                </a:lnTo>
                <a:lnTo>
                  <a:pt x="5066" y="22607"/>
                </a:lnTo>
                <a:lnTo>
                  <a:pt x="1130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1130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/>
          <p:nvPr/>
        </p:nvSpPr>
        <p:spPr>
          <a:xfrm>
            <a:off x="6051109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7" y="0"/>
                </a:moveTo>
                <a:lnTo>
                  <a:pt x="5066" y="0"/>
                </a:lnTo>
                <a:lnTo>
                  <a:pt x="0" y="5066"/>
                </a:lnTo>
                <a:lnTo>
                  <a:pt x="0" y="17547"/>
                </a:lnTo>
                <a:lnTo>
                  <a:pt x="506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5066"/>
                </a:lnTo>
                <a:lnTo>
                  <a:pt x="1754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8" name="object 58"/>
          <p:cNvSpPr/>
          <p:nvPr/>
        </p:nvSpPr>
        <p:spPr>
          <a:xfrm>
            <a:off x="6051109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7" y="11306"/>
                </a:moveTo>
                <a:lnTo>
                  <a:pt x="22607" y="5066"/>
                </a:lnTo>
                <a:lnTo>
                  <a:pt x="17547" y="0"/>
                </a:lnTo>
                <a:lnTo>
                  <a:pt x="11306" y="0"/>
                </a:lnTo>
                <a:lnTo>
                  <a:pt x="5066" y="0"/>
                </a:lnTo>
                <a:lnTo>
                  <a:pt x="0" y="5066"/>
                </a:lnTo>
                <a:lnTo>
                  <a:pt x="0" y="11306"/>
                </a:lnTo>
                <a:lnTo>
                  <a:pt x="0" y="17547"/>
                </a:lnTo>
                <a:lnTo>
                  <a:pt x="5066" y="22607"/>
                </a:lnTo>
                <a:lnTo>
                  <a:pt x="1130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1130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6012576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7" y="0"/>
                </a:moveTo>
                <a:lnTo>
                  <a:pt x="5066" y="0"/>
                </a:lnTo>
                <a:lnTo>
                  <a:pt x="0" y="5066"/>
                </a:lnTo>
                <a:lnTo>
                  <a:pt x="0" y="17547"/>
                </a:lnTo>
                <a:lnTo>
                  <a:pt x="506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5066"/>
                </a:lnTo>
                <a:lnTo>
                  <a:pt x="1754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6012576" y="576169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7" y="11306"/>
                </a:moveTo>
                <a:lnTo>
                  <a:pt x="22607" y="5066"/>
                </a:lnTo>
                <a:lnTo>
                  <a:pt x="17547" y="0"/>
                </a:lnTo>
                <a:lnTo>
                  <a:pt x="11306" y="0"/>
                </a:lnTo>
                <a:lnTo>
                  <a:pt x="5066" y="0"/>
                </a:lnTo>
                <a:lnTo>
                  <a:pt x="0" y="5066"/>
                </a:lnTo>
                <a:lnTo>
                  <a:pt x="0" y="11306"/>
                </a:lnTo>
                <a:lnTo>
                  <a:pt x="0" y="17547"/>
                </a:lnTo>
                <a:lnTo>
                  <a:pt x="5066" y="22607"/>
                </a:lnTo>
                <a:lnTo>
                  <a:pt x="11306" y="22607"/>
                </a:lnTo>
                <a:lnTo>
                  <a:pt x="17547" y="22607"/>
                </a:lnTo>
                <a:lnTo>
                  <a:pt x="22607" y="17547"/>
                </a:lnTo>
                <a:lnTo>
                  <a:pt x="22607" y="1130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 txBox="1"/>
          <p:nvPr/>
        </p:nvSpPr>
        <p:spPr>
          <a:xfrm>
            <a:off x="5646195" y="5778414"/>
            <a:ext cx="82218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76267" algn="l"/>
              </a:tabLst>
            </a:pPr>
            <a:r>
              <a:rPr sz="682" spc="-51" dirty="0">
                <a:latin typeface="DejaVu Serif"/>
                <a:cs typeface="DejaVu Serif"/>
              </a:rPr>
              <a:t>a	</a:t>
            </a:r>
            <a:r>
              <a:rPr sz="682" spc="-147" dirty="0">
                <a:latin typeface="DejaVu Serif"/>
                <a:cs typeface="DejaVu Serif"/>
              </a:rPr>
              <a:t>b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3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867021" y="5791359"/>
            <a:ext cx="31822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25" baseline="8333" dirty="0">
                <a:latin typeface="DejaVu Serif"/>
                <a:cs typeface="DejaVu Serif"/>
              </a:rPr>
              <a:t>x</a:t>
            </a:r>
            <a:r>
              <a:rPr sz="477" spc="17" dirty="0">
                <a:latin typeface="DejaVu Serif"/>
                <a:cs typeface="DejaVu Serif"/>
              </a:rPr>
              <a:t>k</a:t>
            </a:r>
            <a:r>
              <a:rPr sz="477" spc="17" dirty="0">
                <a:latin typeface="DejaVu Sans"/>
                <a:cs typeface="DejaVu Sans"/>
              </a:rPr>
              <a:t>−</a:t>
            </a:r>
            <a:r>
              <a:rPr sz="477" spc="17" dirty="0">
                <a:latin typeface="Times New Roman"/>
                <a:cs typeface="Times New Roman"/>
              </a:rPr>
              <a:t>1</a:t>
            </a:r>
            <a:r>
              <a:rPr sz="477" spc="133" dirty="0">
                <a:latin typeface="Times New Roman"/>
                <a:cs typeface="Times New Roman"/>
              </a:rPr>
              <a:t> </a:t>
            </a:r>
            <a:r>
              <a:rPr sz="1023" baseline="8333" dirty="0">
                <a:latin typeface="DejaVu Serif"/>
                <a:cs typeface="DejaVu Serif"/>
              </a:rPr>
              <a:t>x</a:t>
            </a:r>
            <a:r>
              <a:rPr sz="477" dirty="0">
                <a:latin typeface="DejaVu Serif"/>
                <a:cs typeface="DejaVu Serif"/>
              </a:rPr>
              <a:t>k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983103" y="5605881"/>
            <a:ext cx="7403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>
              <a:spcBef>
                <a:spcPts val="65"/>
              </a:spcBef>
            </a:pPr>
            <a:r>
              <a:rPr sz="682" spc="-89" dirty="0">
                <a:latin typeface="DejaVu Serif"/>
                <a:cs typeface="DejaVu Serif"/>
              </a:rPr>
              <a:t>c</a:t>
            </a:r>
            <a:r>
              <a:rPr sz="716" spc="-5" baseline="-11904" dirty="0">
                <a:latin typeface="DejaVu Serif"/>
                <a:cs typeface="DejaVu Serif"/>
              </a:rPr>
              <a:t>k</a:t>
            </a:r>
            <a:endParaRPr sz="716" baseline="-11904">
              <a:latin typeface="DejaVu Serif"/>
              <a:cs typeface="DejaVu Serif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534236" y="4923943"/>
            <a:ext cx="3385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DejaVu Serif"/>
                <a:cs typeface="DejaVu Serif"/>
              </a:rPr>
              <a:t>g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534236" y="5582761"/>
            <a:ext cx="34593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927282" y="5964499"/>
            <a:ext cx="233752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-24" dirty="0">
                <a:latin typeface="Arial"/>
                <a:cs typeface="Arial"/>
              </a:rPr>
              <a:t>Figure </a:t>
            </a:r>
            <a:r>
              <a:rPr sz="614" b="1" spc="3" dirty="0">
                <a:latin typeface="Arial"/>
                <a:cs typeface="Arial"/>
              </a:rPr>
              <a:t>1. </a:t>
            </a:r>
            <a:r>
              <a:rPr sz="614" spc="-10" dirty="0">
                <a:latin typeface="Arial"/>
                <a:cs typeface="Arial"/>
              </a:rPr>
              <a:t>Finding the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two </a:t>
            </a:r>
            <a:r>
              <a:rPr sz="614" spc="-27" dirty="0">
                <a:latin typeface="Arial"/>
                <a:cs typeface="Arial"/>
              </a:rPr>
              <a:t>graphs </a:t>
            </a:r>
            <a:r>
              <a:rPr sz="614" spc="-24" dirty="0">
                <a:latin typeface="Arial"/>
                <a:cs typeface="Arial"/>
              </a:rPr>
              <a:t>using</a:t>
            </a:r>
            <a:r>
              <a:rPr sz="614" spc="-78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Riemann-sums.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478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8005" y="614799"/>
            <a:ext cx="3116840" cy="62103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09977" marR="420821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(2)and </a:t>
            </a:r>
            <a:r>
              <a:rPr sz="682" spc="7" dirty="0">
                <a:latin typeface="Times New Roman"/>
                <a:cs typeface="Times New Roman"/>
              </a:rPr>
              <a:t>since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4" dirty="0">
                <a:latin typeface="Times New Roman"/>
                <a:cs typeface="Times New Roman"/>
              </a:rPr>
              <a:t>combined </a:t>
            </a:r>
            <a:r>
              <a:rPr sz="682" spc="24" dirty="0">
                <a:latin typeface="Times New Roman"/>
                <a:cs typeface="Times New Roman"/>
              </a:rPr>
              <a:t>area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equal </a:t>
            </a:r>
            <a:r>
              <a:rPr sz="682" spc="34" dirty="0">
                <a:latin typeface="Times New Roman"/>
                <a:cs typeface="Times New Roman"/>
              </a:rPr>
              <a:t>to the </a:t>
            </a:r>
            <a:r>
              <a:rPr sz="682" spc="24" dirty="0">
                <a:latin typeface="Times New Roman"/>
                <a:cs typeface="Times New Roman"/>
              </a:rPr>
              <a:t>Riemann sum </a:t>
            </a:r>
            <a:r>
              <a:rPr sz="682" spc="10" dirty="0">
                <a:latin typeface="DejaVu Serif"/>
                <a:cs typeface="DejaVu Serif"/>
              </a:rPr>
              <a:t>R</a:t>
            </a:r>
            <a:r>
              <a:rPr sz="682" spc="10" dirty="0">
                <a:latin typeface="Times New Roman"/>
                <a:cs typeface="Times New Roman"/>
              </a:rPr>
              <a:t>,  </a:t>
            </a:r>
            <a:r>
              <a:rPr sz="682" spc="27" dirty="0">
                <a:latin typeface="Times New Roman"/>
                <a:cs typeface="Times New Roman"/>
              </a:rPr>
              <a:t>(3)and </a:t>
            </a:r>
            <a:r>
              <a:rPr sz="682" spc="7" dirty="0">
                <a:latin typeface="Times New Roman"/>
                <a:cs typeface="Times New Roman"/>
              </a:rPr>
              <a:t>since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Riemann-sums</a:t>
            </a:r>
            <a:r>
              <a:rPr sz="682" spc="21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R </a:t>
            </a:r>
            <a:r>
              <a:rPr sz="682" spc="3" dirty="0">
                <a:latin typeface="Times New Roman"/>
                <a:cs typeface="Times New Roman"/>
              </a:rPr>
              <a:t>converge </a:t>
            </a:r>
            <a:r>
              <a:rPr sz="682" spc="34" dirty="0">
                <a:latin typeface="Times New Roman"/>
                <a:cs typeface="Times New Roman"/>
              </a:rPr>
              <a:t>to the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r>
              <a:rPr sz="682" spc="89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DejaVu Serif"/>
                <a:cs typeface="DejaVu Serif"/>
              </a:rPr>
              <a:t>I</a:t>
            </a:r>
            <a:r>
              <a:rPr sz="682" spc="48" dirty="0">
                <a:latin typeface="Times New Roman"/>
                <a:cs typeface="Times New Roman"/>
              </a:rPr>
              <a:t>,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443"/>
              </a:spcBef>
            </a:pP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conclude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area </a:t>
            </a:r>
            <a:r>
              <a:rPr sz="682" spc="14" dirty="0">
                <a:latin typeface="Times New Roman"/>
                <a:cs typeface="Times New Roman"/>
              </a:rPr>
              <a:t>between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graphs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16" dirty="0">
                <a:latin typeface="DejaVu Serif"/>
                <a:cs typeface="DejaVu Serif"/>
              </a:rPr>
              <a:t>g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exactly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DejaVu Serif"/>
                <a:cs typeface="DejaVu Serif"/>
              </a:rPr>
              <a:t>I</a:t>
            </a:r>
            <a:r>
              <a:rPr sz="682" spc="48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920">
              <a:latin typeface="Times New Roman"/>
              <a:cs typeface="Times New Roman"/>
            </a:endParaRPr>
          </a:p>
          <a:p>
            <a:pPr marL="1774633"/>
            <a:r>
              <a:rPr sz="682" b="1" spc="-24" dirty="0">
                <a:latin typeface="Georgia"/>
                <a:cs typeface="Georgia"/>
              </a:rPr>
              <a:t>2.</a:t>
            </a:r>
            <a:r>
              <a:rPr sz="682" b="1" spc="65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0608" y="1344528"/>
            <a:ext cx="1988560" cy="19733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461. </a:t>
            </a:r>
            <a:r>
              <a:rPr sz="614" spc="-7" dirty="0">
                <a:latin typeface="Arial"/>
                <a:cs typeface="Arial"/>
              </a:rPr>
              <a:t>Find the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20" dirty="0">
                <a:latin typeface="Arial"/>
                <a:cs typeface="Arial"/>
              </a:rPr>
              <a:t>bounded </a:t>
            </a:r>
            <a:r>
              <a:rPr sz="614" spc="-27" dirty="0">
                <a:latin typeface="Arial"/>
                <a:cs typeface="Arial"/>
              </a:rPr>
              <a:t>by </a:t>
            </a:r>
            <a:r>
              <a:rPr sz="614" spc="-7" dirty="0">
                <a:latin typeface="Arial"/>
                <a:cs typeface="Arial"/>
              </a:rPr>
              <a:t>the</a:t>
            </a:r>
            <a:r>
              <a:rPr sz="614" spc="-51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parabola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4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0608" y="1576808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462. </a:t>
            </a:r>
            <a:r>
              <a:rPr sz="614" spc="-1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31" dirty="0">
                <a:latin typeface="Arial"/>
                <a:cs typeface="Arial"/>
              </a:rPr>
              <a:t>bounded </a:t>
            </a:r>
            <a:r>
              <a:rPr sz="614" spc="-34" dirty="0">
                <a:latin typeface="Arial"/>
                <a:cs typeface="Arial"/>
              </a:rPr>
              <a:t>by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(2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-78" dirty="0">
                <a:latin typeface="Times New Roman"/>
                <a:cs typeface="Times New Roman"/>
              </a:rPr>
              <a:t> </a:t>
            </a:r>
            <a:r>
              <a:rPr sz="614" spc="-34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0607" y="1627495"/>
            <a:ext cx="2001116" cy="835677"/>
          </a:xfrm>
          <a:prstGeom prst="rect">
            <a:avLst/>
          </a:prstGeom>
        </p:spPr>
        <p:txBody>
          <a:bodyPr vert="horz" wrap="square" lIns="0" tIns="52387" rIns="0" bIns="0" rtlCol="0">
            <a:spAutoFit/>
          </a:bodyPr>
          <a:lstStyle/>
          <a:p>
            <a:pPr marL="109102">
              <a:spcBef>
                <a:spcPts val="412"/>
              </a:spcBef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line 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95" dirty="0">
                <a:latin typeface="Times New Roman"/>
                <a:cs typeface="Times New Roman"/>
              </a:rPr>
              <a:t> </a:t>
            </a:r>
            <a:r>
              <a:rPr sz="614" spc="-3" dirty="0">
                <a:latin typeface="Times New Roman"/>
                <a:cs typeface="Times New Roman"/>
              </a:rPr>
              <a:t>2</a:t>
            </a:r>
            <a:r>
              <a:rPr sz="614" spc="-3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15586" indent="-100876">
              <a:lnSpc>
                <a:spcPct val="101499"/>
              </a:lnSpc>
              <a:spcBef>
                <a:spcPts val="334"/>
              </a:spcBef>
            </a:pPr>
            <a:r>
              <a:rPr sz="614" b="1" dirty="0">
                <a:latin typeface="Arial"/>
                <a:cs typeface="Arial"/>
              </a:rPr>
              <a:t>463. </a:t>
            </a: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24" dirty="0">
                <a:latin typeface="Arial"/>
                <a:cs typeface="Arial"/>
              </a:rPr>
              <a:t>bounded </a:t>
            </a:r>
            <a:r>
              <a:rPr sz="614" spc="-31" dirty="0">
                <a:latin typeface="Arial"/>
                <a:cs typeface="Arial"/>
              </a:rPr>
              <a:t>by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curve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17" dirty="0">
                <a:latin typeface="Times New Roman"/>
                <a:cs typeface="Times New Roman"/>
              </a:rPr>
              <a:t>4</a:t>
            </a:r>
            <a:r>
              <a:rPr sz="614" spc="-17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Times New Roman"/>
                <a:cs typeface="Times New Roman"/>
              </a:rPr>
              <a:t>4</a:t>
            </a:r>
            <a:r>
              <a:rPr sz="614" spc="-17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464" indent="-100876">
              <a:lnSpc>
                <a:spcPct val="101499"/>
              </a:lnSpc>
              <a:spcBef>
                <a:spcPts val="334"/>
              </a:spcBef>
            </a:pPr>
            <a:r>
              <a:rPr sz="614" b="1" dirty="0">
                <a:latin typeface="Arial"/>
                <a:cs typeface="Arial"/>
              </a:rPr>
              <a:t>464. </a:t>
            </a:r>
            <a:r>
              <a:rPr sz="614" spc="-27" dirty="0">
                <a:latin typeface="Arial"/>
                <a:cs typeface="Arial"/>
              </a:rPr>
              <a:t>Calculate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region </a:t>
            </a:r>
            <a:r>
              <a:rPr sz="614" spc="-31" dirty="0">
                <a:latin typeface="Arial"/>
                <a:cs typeface="Arial"/>
              </a:rPr>
              <a:t>bounded </a:t>
            </a:r>
            <a:r>
              <a:rPr sz="614" spc="-34" dirty="0">
                <a:latin typeface="Arial"/>
                <a:cs typeface="Arial"/>
              </a:rPr>
              <a:t>by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parabo-  </a:t>
            </a:r>
            <a:r>
              <a:rPr sz="614" spc="-34" dirty="0">
                <a:latin typeface="Arial"/>
                <a:cs typeface="Arial"/>
              </a:rPr>
              <a:t>las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31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DejaVu Serif"/>
                <a:cs typeface="DejaVu Serif"/>
              </a:rPr>
              <a:t>y</a:t>
            </a:r>
            <a:r>
              <a:rPr sz="614" spc="30" baseline="37037" dirty="0">
                <a:latin typeface="Times New Roman"/>
                <a:cs typeface="Times New Roman"/>
              </a:rPr>
              <a:t>2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16019" indent="-100876">
              <a:lnSpc>
                <a:spcPct val="101499"/>
              </a:lnSpc>
              <a:spcBef>
                <a:spcPts val="334"/>
              </a:spcBef>
            </a:pPr>
            <a:r>
              <a:rPr sz="614" b="1" dirty="0">
                <a:latin typeface="Arial"/>
                <a:cs typeface="Arial"/>
              </a:rPr>
              <a:t>465.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14" dirty="0">
                <a:latin typeface="Arial"/>
                <a:cs typeface="Arial"/>
              </a:rPr>
              <a:t>included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20" dirty="0">
                <a:latin typeface="Arial"/>
                <a:cs typeface="Arial"/>
              </a:rPr>
              <a:t>parabola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0608" y="2505903"/>
            <a:ext cx="19885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466.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17" dirty="0">
                <a:latin typeface="Arial"/>
                <a:cs typeface="Arial"/>
              </a:rPr>
              <a:t>bounded </a:t>
            </a:r>
            <a:r>
              <a:rPr sz="614" spc="-20" dirty="0">
                <a:latin typeface="Arial"/>
                <a:cs typeface="Arial"/>
              </a:rPr>
              <a:t>by </a:t>
            </a:r>
            <a:r>
              <a:rPr sz="614" spc="-3" dirty="0">
                <a:latin typeface="Arial"/>
                <a:cs typeface="Arial"/>
              </a:rPr>
              <a:t>the</a:t>
            </a:r>
            <a:r>
              <a:rPr sz="614" spc="41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curves</a:t>
            </a:r>
            <a:endParaRPr sz="614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9591" y="2544851"/>
            <a:ext cx="75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84752" y="2629514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4061114" y="2600798"/>
            <a:ext cx="6676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3399" algn="l"/>
              </a:tabLst>
            </a:pP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60608" y="2738183"/>
            <a:ext cx="2004147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3464" indent="-100876">
              <a:lnSpc>
                <a:spcPct val="101499"/>
              </a:lnSpc>
              <a:spcBef>
                <a:spcPts val="55"/>
              </a:spcBef>
            </a:pPr>
            <a:r>
              <a:rPr sz="614" b="1" dirty="0">
                <a:latin typeface="Arial"/>
                <a:cs typeface="Arial"/>
              </a:rPr>
              <a:t>467. </a:t>
            </a:r>
            <a:r>
              <a:rPr sz="614" spc="-55" dirty="0">
                <a:latin typeface="Arial"/>
                <a:cs typeface="Arial"/>
              </a:rPr>
              <a:t>Use </a:t>
            </a:r>
            <a:r>
              <a:rPr sz="614" spc="-10" dirty="0">
                <a:latin typeface="Arial"/>
                <a:cs typeface="Arial"/>
              </a:rPr>
              <a:t>integration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-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triangular </a:t>
            </a:r>
            <a:r>
              <a:rPr sz="614" spc="-24" dirty="0">
                <a:latin typeface="Arial"/>
                <a:cs typeface="Arial"/>
              </a:rPr>
              <a:t>region  </a:t>
            </a:r>
            <a:r>
              <a:rPr sz="614" spc="-27" dirty="0">
                <a:latin typeface="Arial"/>
                <a:cs typeface="Arial"/>
              </a:rPr>
              <a:t>bounded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by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lines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6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6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3" dirty="0">
                <a:latin typeface="Arial"/>
                <a:cs typeface="Arial"/>
              </a:rPr>
              <a:t>,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6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3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6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55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erif"/>
                <a:cs typeface="DejaVu Serif"/>
              </a:rPr>
              <a:t> </a:t>
            </a:r>
            <a:r>
              <a:rPr sz="614" spc="136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4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0608" y="2970454"/>
            <a:ext cx="198639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468.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spc="-17" dirty="0">
                <a:latin typeface="Arial"/>
                <a:cs typeface="Arial"/>
              </a:rPr>
              <a:t>bounded </a:t>
            </a:r>
            <a:r>
              <a:rPr sz="614" spc="-20" dirty="0">
                <a:latin typeface="Arial"/>
                <a:cs typeface="Arial"/>
              </a:rPr>
              <a:t>by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parabola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10" dirty="0">
                <a:latin typeface="Times New Roman"/>
                <a:cs typeface="Times New Roman"/>
              </a:rPr>
              <a:t>2 </a:t>
            </a:r>
            <a:r>
              <a:rPr sz="614" spc="150" dirty="0">
                <a:latin typeface="Times New Roman"/>
                <a:cs typeface="Times New Roman"/>
              </a:rPr>
              <a:t>=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60608" y="3021142"/>
            <a:ext cx="1988993" cy="472309"/>
          </a:xfrm>
          <a:prstGeom prst="rect">
            <a:avLst/>
          </a:prstGeom>
        </p:spPr>
        <p:txBody>
          <a:bodyPr vert="horz" wrap="square" lIns="0" tIns="52387" rIns="0" bIns="0" rtlCol="0">
            <a:spAutoFit/>
          </a:bodyPr>
          <a:lstStyle/>
          <a:p>
            <a:pPr marL="109102">
              <a:spcBef>
                <a:spcPts val="412"/>
              </a:spcBef>
            </a:pP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3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0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6937" marR="3464" indent="-98711" algn="just">
              <a:lnSpc>
                <a:spcPct val="101499"/>
              </a:lnSpc>
              <a:spcBef>
                <a:spcPts val="334"/>
              </a:spcBef>
            </a:pPr>
            <a:r>
              <a:rPr sz="614" b="1" dirty="0">
                <a:latin typeface="Arial"/>
                <a:cs typeface="Arial"/>
              </a:rPr>
              <a:t>469. </a:t>
            </a:r>
            <a:r>
              <a:rPr sz="614" spc="-17" dirty="0">
                <a:latin typeface="Arial"/>
                <a:cs typeface="Arial"/>
              </a:rPr>
              <a:t>Where do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graphs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3" dirty="0">
                <a:latin typeface="DejaVu Serif"/>
                <a:cs typeface="DejaVu Serif"/>
              </a:rPr>
              <a:t>g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 </a:t>
            </a:r>
            <a:r>
              <a:rPr sz="614" spc="41" dirty="0">
                <a:latin typeface="Times New Roman"/>
                <a:cs typeface="Times New Roman"/>
              </a:rPr>
              <a:t>3</a:t>
            </a:r>
            <a:r>
              <a:rPr sz="614" spc="41" dirty="0">
                <a:latin typeface="DejaVu Serif"/>
                <a:cs typeface="DejaVu Serif"/>
              </a:rPr>
              <a:t>/</a:t>
            </a:r>
            <a:r>
              <a:rPr sz="614" spc="41" dirty="0">
                <a:latin typeface="Times New Roman"/>
                <a:cs typeface="Times New Roman"/>
              </a:rPr>
              <a:t>(2 </a:t>
            </a:r>
            <a:r>
              <a:rPr sz="614" spc="147" dirty="0">
                <a:latin typeface="Times New Roman"/>
                <a:cs typeface="Times New Roman"/>
              </a:rPr>
              <a:t>+ 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61" baseline="37037" dirty="0">
                <a:latin typeface="Times New Roman"/>
                <a:cs typeface="Times New Roman"/>
              </a:rPr>
              <a:t>2</a:t>
            </a:r>
            <a:r>
              <a:rPr sz="614" spc="41" dirty="0">
                <a:latin typeface="Times New Roman"/>
                <a:cs typeface="Times New Roman"/>
              </a:rPr>
              <a:t>) </a:t>
            </a:r>
            <a:r>
              <a:rPr sz="614" spc="-14" dirty="0">
                <a:latin typeface="Arial"/>
                <a:cs typeface="Arial"/>
              </a:rPr>
              <a:t>intersect? </a:t>
            </a:r>
            <a:r>
              <a:rPr sz="614" spc="-7" dirty="0">
                <a:latin typeface="Arial"/>
                <a:cs typeface="Arial"/>
              </a:rPr>
              <a:t>Find the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10" dirty="0">
                <a:latin typeface="Arial"/>
                <a:cs typeface="Arial"/>
              </a:rPr>
              <a:t>which  </a:t>
            </a:r>
            <a:r>
              <a:rPr sz="614" spc="-27" dirty="0">
                <a:latin typeface="Arial"/>
                <a:cs typeface="Arial"/>
              </a:rPr>
              <a:t>lies </a:t>
            </a:r>
            <a:r>
              <a:rPr sz="614" spc="-31" dirty="0">
                <a:latin typeface="Arial"/>
                <a:cs typeface="Arial"/>
              </a:rPr>
              <a:t>above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95" dirty="0">
                <a:latin typeface="DejaVu Serif"/>
                <a:cs typeface="DejaVu Serif"/>
              </a:rPr>
              <a:t>g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24" dirty="0">
                <a:latin typeface="Arial"/>
                <a:cs typeface="Arial"/>
              </a:rPr>
              <a:t>below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</a:t>
            </a:r>
            <a:r>
              <a:rPr sz="614" spc="150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g</a:t>
            </a:r>
            <a:r>
              <a:rPr sz="614" spc="-3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08374" y="133742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97908" y="1344528"/>
            <a:ext cx="173311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0" dirty="0">
                <a:latin typeface="Arial"/>
                <a:cs typeface="Arial"/>
              </a:rPr>
              <a:t>(Hint: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34" dirty="0">
                <a:latin typeface="Arial"/>
                <a:cs typeface="Arial"/>
              </a:rPr>
              <a:t>you </a:t>
            </a:r>
            <a:r>
              <a:rPr sz="614" spc="-48" dirty="0">
                <a:latin typeface="Arial"/>
                <a:cs typeface="Arial"/>
              </a:rPr>
              <a:t>n</a:t>
            </a:r>
            <a:r>
              <a:rPr sz="614" u="sng" spc="-4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614" spc="-48" dirty="0">
                <a:latin typeface="Arial"/>
                <a:cs typeface="Arial"/>
              </a:rPr>
              <a:t>ed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-14" dirty="0">
                <a:latin typeface="Arial"/>
                <a:cs typeface="Arial"/>
              </a:rPr>
              <a:t>integrate </a:t>
            </a:r>
            <a:r>
              <a:rPr sz="614" spc="34" dirty="0">
                <a:latin typeface="Times New Roman"/>
                <a:cs typeface="Times New Roman"/>
              </a:rPr>
              <a:t>1</a:t>
            </a:r>
            <a:r>
              <a:rPr sz="614" spc="34" dirty="0">
                <a:latin typeface="DejaVu Serif"/>
                <a:cs typeface="DejaVu Serif"/>
              </a:rPr>
              <a:t>/</a:t>
            </a:r>
            <a:r>
              <a:rPr sz="614" spc="34" dirty="0">
                <a:latin typeface="Times New Roman"/>
                <a:cs typeface="Times New Roman"/>
              </a:rPr>
              <a:t>(2 </a:t>
            </a:r>
            <a:r>
              <a:rPr sz="614" spc="130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34" dirty="0">
                <a:latin typeface="Times New Roman"/>
                <a:cs typeface="Times New Roman"/>
              </a:rPr>
              <a:t>) </a:t>
            </a:r>
            <a:r>
              <a:rPr sz="614" spc="-34" dirty="0">
                <a:latin typeface="Arial"/>
                <a:cs typeface="Arial"/>
              </a:rPr>
              <a:t>you</a:t>
            </a:r>
            <a:r>
              <a:rPr sz="614" spc="-61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could</a:t>
            </a:r>
            <a:endParaRPr sz="61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92555" y="1379121"/>
            <a:ext cx="75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51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42118" y="1443371"/>
            <a:ext cx="1988993" cy="45336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>
              <a:spcBef>
                <a:spcPts val="65"/>
              </a:spcBef>
            </a:pPr>
            <a:r>
              <a:rPr sz="614" spc="-7" dirty="0">
                <a:latin typeface="Arial"/>
                <a:cs typeface="Arial"/>
              </a:rPr>
              <a:t>substitute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34" dirty="0">
                <a:latin typeface="DejaVu Serif"/>
                <a:cs typeface="DejaVu Serif"/>
              </a:rPr>
              <a:t>u</a:t>
            </a:r>
            <a:r>
              <a:rPr sz="614" spc="55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2</a:t>
            </a:r>
            <a:r>
              <a:rPr sz="614" spc="14" dirty="0">
                <a:latin typeface="Arial"/>
                <a:cs typeface="Arial"/>
              </a:rPr>
              <a:t>.)</a:t>
            </a:r>
            <a:endParaRPr sz="614">
              <a:latin typeface="Arial"/>
              <a:cs typeface="Arial"/>
            </a:endParaRPr>
          </a:p>
          <a:p>
            <a:pPr marL="109102" marR="3464" indent="-100876" algn="just">
              <a:lnSpc>
                <a:spcPct val="101499"/>
              </a:lnSpc>
              <a:spcBef>
                <a:spcPts val="457"/>
              </a:spcBef>
            </a:pPr>
            <a:r>
              <a:rPr sz="614" b="1" dirty="0">
                <a:latin typeface="Arial"/>
                <a:cs typeface="Arial"/>
              </a:rPr>
              <a:t>470. </a:t>
            </a:r>
            <a:r>
              <a:rPr sz="614" spc="-34" dirty="0">
                <a:latin typeface="Arial"/>
                <a:cs typeface="Arial"/>
              </a:rPr>
              <a:t>Graph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31" dirty="0">
                <a:latin typeface="Times New Roman"/>
                <a:cs typeface="Times New Roman"/>
              </a:rPr>
              <a:t>(1</a:t>
            </a:r>
            <a:r>
              <a:rPr sz="614" spc="31" dirty="0">
                <a:latin typeface="DejaVu Serif"/>
                <a:cs typeface="DejaVu Serif"/>
              </a:rPr>
              <a:t>/</a:t>
            </a:r>
            <a:r>
              <a:rPr sz="614" spc="31" dirty="0">
                <a:latin typeface="Times New Roman"/>
                <a:cs typeface="Times New Roman"/>
              </a:rPr>
              <a:t>2)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37037" dirty="0">
                <a:latin typeface="Times New Roman"/>
                <a:cs typeface="Times New Roman"/>
              </a:rPr>
              <a:t>2 </a:t>
            </a:r>
            <a:r>
              <a:rPr sz="614" spc="130" dirty="0">
                <a:latin typeface="Times New Roman"/>
                <a:cs typeface="Times New Roman"/>
              </a:rPr>
              <a:t>+ </a:t>
            </a:r>
            <a:r>
              <a:rPr sz="614" dirty="0">
                <a:latin typeface="Times New Roman"/>
                <a:cs typeface="Times New Roman"/>
              </a:rPr>
              <a:t>1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straight </a:t>
            </a:r>
            <a:r>
              <a:rPr sz="614" spc="-20" dirty="0">
                <a:latin typeface="Arial"/>
                <a:cs typeface="Arial"/>
              </a:rPr>
              <a:t>line 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10" dirty="0">
                <a:latin typeface="Times New Roman"/>
                <a:cs typeface="Times New Roman"/>
              </a:rPr>
              <a:t>1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3" dirty="0">
                <a:latin typeface="Arial"/>
                <a:cs typeface="Arial"/>
              </a:rPr>
              <a:t>find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and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10" dirty="0">
                <a:latin typeface="Arial"/>
                <a:cs typeface="Arial"/>
              </a:rPr>
              <a:t>line.</a:t>
            </a:r>
            <a:endParaRPr sz="614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42118" y="1939113"/>
            <a:ext cx="1988993" cy="60911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471.</a:t>
            </a:r>
            <a:r>
              <a:rPr sz="614" b="1" spc="58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parabolas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02" dirty="0"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16</a:t>
            </a:r>
            <a:r>
              <a:rPr sz="614" dirty="0">
                <a:latin typeface="DejaVu Serif"/>
                <a:cs typeface="DejaVu Serif"/>
              </a:rPr>
              <a:t>y</a:t>
            </a:r>
            <a:r>
              <a:rPr sz="6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470"/>
              </a:spcBef>
            </a:pPr>
            <a:r>
              <a:rPr sz="614" b="1" dirty="0">
                <a:latin typeface="Arial"/>
                <a:cs typeface="Arial"/>
              </a:rPr>
              <a:t>472. </a:t>
            </a:r>
            <a:r>
              <a:rPr sz="614" spc="-7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31" dirty="0">
                <a:latin typeface="Arial"/>
                <a:cs typeface="Arial"/>
              </a:rPr>
              <a:t>enclosed </a:t>
            </a:r>
            <a:r>
              <a:rPr sz="614" spc="-24" dirty="0">
                <a:latin typeface="Arial"/>
                <a:cs typeface="Arial"/>
              </a:rPr>
              <a:t>by </a:t>
            </a:r>
            <a:r>
              <a:rPr sz="614" spc="-7" dirty="0">
                <a:latin typeface="Arial"/>
                <a:cs typeface="Arial"/>
              </a:rPr>
              <a:t>the</a:t>
            </a:r>
            <a:r>
              <a:rPr sz="614" spc="-55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parabola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7" dirty="0">
                <a:latin typeface="Times New Roman"/>
                <a:cs typeface="Times New Roman"/>
              </a:rPr>
              <a:t>4</a:t>
            </a:r>
            <a:r>
              <a:rPr sz="614" spc="-7" dirty="0">
                <a:latin typeface="DejaVu Serif"/>
                <a:cs typeface="DejaVu Serif"/>
              </a:rPr>
              <a:t>ax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-7" dirty="0">
                <a:latin typeface="DejaVu Serif"/>
                <a:cs typeface="DejaVu Serif"/>
              </a:rPr>
              <a:t>mx</a:t>
            </a:r>
            <a:r>
              <a:rPr sz="614" spc="-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467"/>
              </a:spcBef>
            </a:pPr>
            <a:r>
              <a:rPr sz="614" b="1" dirty="0">
                <a:latin typeface="Arial"/>
                <a:cs typeface="Arial"/>
              </a:rPr>
              <a:t>473. </a:t>
            </a:r>
            <a:r>
              <a:rPr sz="614" spc="-3" dirty="0">
                <a:latin typeface="Arial"/>
                <a:cs typeface="Arial"/>
              </a:rPr>
              <a:t>Find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44" dirty="0">
                <a:latin typeface="Arial"/>
                <a:cs typeface="Arial"/>
              </a:rPr>
              <a:t>so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curves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7" dirty="0">
                <a:latin typeface="Times New Roman"/>
                <a:cs typeface="Times New Roman"/>
              </a:rPr>
              <a:t>cos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474622" y="2606793"/>
            <a:ext cx="73169" cy="0"/>
          </a:xfrm>
          <a:custGeom>
            <a:avLst/>
            <a:gdLst/>
            <a:ahLst/>
            <a:cxnLst/>
            <a:rect l="l" t="t" r="r" b="b"/>
            <a:pathLst>
              <a:path w="107314">
                <a:moveTo>
                  <a:pt x="0" y="0"/>
                </a:moveTo>
                <a:lnTo>
                  <a:pt x="107276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 txBox="1"/>
          <p:nvPr/>
        </p:nvSpPr>
        <p:spPr>
          <a:xfrm>
            <a:off x="7374246" y="2592129"/>
            <a:ext cx="177511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r>
              <a:rPr sz="409" spc="55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16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56536" y="5989698"/>
            <a:ext cx="2079048" cy="265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048">
              <a:lnSpc>
                <a:spcPts val="273"/>
              </a:lnSpc>
              <a:tabLst>
                <a:tab pos="1076296" algn="l"/>
                <a:tab pos="1843471" algn="l"/>
              </a:tabLst>
            </a:pPr>
            <a:r>
              <a:rPr sz="477" spc="31" dirty="0">
                <a:latin typeface="Times New Roman"/>
                <a:cs typeface="Times New Roman"/>
              </a:rPr>
              <a:t>2	</a:t>
            </a:r>
            <a:r>
              <a:rPr sz="477" spc="68" dirty="0">
                <a:latin typeface="Times New Roman"/>
                <a:cs typeface="Times New Roman"/>
              </a:rPr>
              <a:t>th	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  <a:p>
            <a:pPr algn="ctr">
              <a:lnSpc>
                <a:spcPts val="569"/>
              </a:lnSpc>
              <a:tabLst>
                <a:tab pos="1165483" algn="l"/>
              </a:tabLst>
            </a:pP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34" dirty="0">
                <a:latin typeface="Times New Roman"/>
                <a:cs typeface="Times New Roman"/>
              </a:rPr>
              <a:t>)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0" dirty="0">
                <a:latin typeface="Times New Roman"/>
                <a:cs typeface="Times New Roman"/>
              </a:rPr>
              <a:t>volume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61" dirty="0">
                <a:latin typeface="DejaVu Serif"/>
                <a:cs typeface="DejaVu Serif"/>
              </a:rPr>
              <a:t>k	</a:t>
            </a:r>
            <a:r>
              <a:rPr sz="682" spc="-3" dirty="0">
                <a:latin typeface="Times New Roman"/>
                <a:cs typeface="Times New Roman"/>
              </a:rPr>
              <a:t>slice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-11904" dirty="0">
                <a:latin typeface="DejaVu Serif"/>
                <a:cs typeface="DejaVu Serif"/>
              </a:rPr>
              <a:t>k</a:t>
            </a:r>
            <a:r>
              <a:rPr sz="716" spc="41" baseline="-11904" dirty="0">
                <a:latin typeface="DejaVu Sans"/>
                <a:cs typeface="DejaVu Sans"/>
              </a:rPr>
              <a:t>−</a:t>
            </a:r>
            <a:r>
              <a:rPr sz="716" spc="41" baseline="-11904" dirty="0">
                <a:latin typeface="Times New Roman"/>
                <a:cs typeface="Times New Roman"/>
              </a:rPr>
              <a:t>1</a:t>
            </a:r>
            <a:r>
              <a:rPr sz="682" spc="27" dirty="0">
                <a:latin typeface="Times New Roman"/>
                <a:cs typeface="Times New Roman"/>
              </a:rPr>
              <a:t>)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</a:t>
            </a:r>
            <a:r>
              <a:rPr sz="716" spc="-97" baseline="-11904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algn="ctr">
              <a:spcBef>
                <a:spcPts val="607"/>
              </a:spcBef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algn="ctr">
                <a:spcBef>
                  <a:spcPts val="607"/>
                </a:spcBef>
              </a:pPr>
              <a:t>4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42625" y="2520884"/>
            <a:ext cx="1888115" cy="12372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581875" algn="r">
              <a:lnSpc>
                <a:spcPts val="279"/>
              </a:lnSpc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2</a:t>
            </a:r>
            <a:endParaRPr sz="341">
              <a:latin typeface="Times New Roman"/>
              <a:cs typeface="Times New Roman"/>
            </a:endParaRPr>
          </a:p>
          <a:p>
            <a:pPr marL="8659">
              <a:lnSpc>
                <a:spcPts val="607"/>
              </a:lnSpc>
            </a:pPr>
            <a:r>
              <a:rPr sz="614" spc="-7" dirty="0">
                <a:latin typeface="Arial"/>
                <a:cs typeface="Arial"/>
              </a:rPr>
              <a:t>intersect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3" dirty="0">
                <a:latin typeface="Arial"/>
                <a:cs typeface="Arial"/>
              </a:rPr>
              <a:t>the points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x,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44" dirty="0">
                <a:latin typeface="Times New Roman"/>
                <a:cs typeface="Times New Roman"/>
              </a:rPr>
              <a:t>( </a:t>
            </a:r>
            <a:r>
              <a:rPr sz="614" i="1" u="sng" spc="30" baseline="3240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r>
              <a:rPr sz="614" i="1" spc="30" baseline="32407" dirty="0">
                <a:latin typeface="Arial"/>
                <a:cs typeface="Arial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, </a:t>
            </a:r>
            <a:r>
              <a:rPr sz="614" i="1" spc="30" baseline="32407" dirty="0">
                <a:latin typeface="Arial"/>
                <a:cs typeface="Arial"/>
              </a:rPr>
              <a:t>π 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Arial"/>
                <a:cs typeface="Arial"/>
              </a:rPr>
              <a:t>. </a:t>
            </a:r>
            <a:r>
              <a:rPr sz="614" spc="-7" dirty="0">
                <a:latin typeface="Arial"/>
                <a:cs typeface="Arial"/>
              </a:rPr>
              <a:t>Then </a:t>
            </a:r>
            <a:r>
              <a:rPr sz="614" spc="3" dirty="0">
                <a:latin typeface="Arial"/>
                <a:cs typeface="Arial"/>
              </a:rPr>
              <a:t>find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the</a:t>
            </a:r>
            <a:endParaRPr sz="614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42624" y="2634793"/>
            <a:ext cx="90487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31" dirty="0">
                <a:latin typeface="Arial"/>
                <a:cs typeface="Arial"/>
              </a:rPr>
              <a:t>between these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curves.</a:t>
            </a:r>
            <a:endParaRPr sz="614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42118" y="2750666"/>
            <a:ext cx="1988993" cy="369839"/>
          </a:xfrm>
          <a:prstGeom prst="rect">
            <a:avLst/>
          </a:prstGeom>
        </p:spPr>
        <p:txBody>
          <a:bodyPr vert="horz" wrap="square" lIns="0" tIns="45460" rIns="0" bIns="0" rtlCol="0">
            <a:spAutoFit/>
          </a:bodyPr>
          <a:lstStyle/>
          <a:p>
            <a:pPr marL="8659">
              <a:spcBef>
                <a:spcPts val="358"/>
              </a:spcBef>
            </a:pPr>
            <a:r>
              <a:rPr sz="614" b="1" dirty="0">
                <a:latin typeface="Arial"/>
                <a:cs typeface="Arial"/>
              </a:rPr>
              <a:t>474.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3464" indent="154993">
              <a:lnSpc>
                <a:spcPct val="101499"/>
              </a:lnSpc>
              <a:spcBef>
                <a:spcPts val="276"/>
              </a:spcBef>
            </a:pPr>
            <a:r>
              <a:rPr sz="614" spc="7" dirty="0">
                <a:latin typeface="Arial"/>
                <a:cs typeface="Arial"/>
              </a:rPr>
              <a:t>Write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definite integral </a:t>
            </a:r>
            <a:r>
              <a:rPr sz="614" spc="-34" dirty="0">
                <a:latin typeface="Arial"/>
                <a:cs typeface="Arial"/>
              </a:rPr>
              <a:t>whose </a:t>
            </a:r>
            <a:r>
              <a:rPr sz="614" spc="-20" dirty="0">
                <a:latin typeface="Arial"/>
                <a:cs typeface="Arial"/>
              </a:rPr>
              <a:t>value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two </a:t>
            </a:r>
            <a:r>
              <a:rPr sz="614" spc="-17" dirty="0">
                <a:latin typeface="Arial"/>
                <a:cs typeface="Arial"/>
              </a:rPr>
              <a:t>circles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50" dirty="0">
                <a:latin typeface="Times New Roman"/>
                <a:cs typeface="Times New Roman"/>
              </a:rPr>
              <a:t>=</a:t>
            </a:r>
            <a:r>
              <a:rPr sz="614" spc="170" dirty="0">
                <a:latin typeface="Times New Roman"/>
                <a:cs typeface="Times New Roman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1 </a:t>
            </a:r>
            <a:r>
              <a:rPr sz="614" spc="-20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33290" y="3100737"/>
            <a:ext cx="1897640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48942">
              <a:lnSpc>
                <a:spcPts val="273"/>
              </a:lnSpc>
              <a:spcBef>
                <a:spcPts val="65"/>
              </a:spcBef>
              <a:tabLst>
                <a:tab pos="420821" algn="l"/>
              </a:tabLst>
            </a:pPr>
            <a:r>
              <a:rPr sz="409" spc="44" dirty="0">
                <a:latin typeface="Times New Roman"/>
                <a:cs typeface="Times New Roman"/>
              </a:rPr>
              <a:t>2	2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518"/>
              </a:lnSpc>
            </a:pP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17" dirty="0">
                <a:latin typeface="Times New Roman"/>
                <a:cs typeface="Times New Roman"/>
              </a:rPr>
              <a:t>1) </a:t>
            </a:r>
            <a:r>
              <a:rPr sz="614" spc="130" dirty="0">
                <a:latin typeface="Times New Roman"/>
                <a:cs typeface="Times New Roman"/>
              </a:rPr>
              <a:t>+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1</a:t>
            </a:r>
            <a:r>
              <a:rPr sz="614" dirty="0">
                <a:latin typeface="Arial"/>
                <a:cs typeface="Arial"/>
              </a:rPr>
              <a:t>. </a:t>
            </a:r>
            <a:r>
              <a:rPr sz="614" spc="-17" dirty="0">
                <a:latin typeface="Arial"/>
                <a:cs typeface="Arial"/>
              </a:rPr>
              <a:t>Find </a:t>
            </a:r>
            <a:r>
              <a:rPr sz="614" spc="-10" dirty="0">
                <a:latin typeface="Arial"/>
                <a:cs typeface="Arial"/>
              </a:rPr>
              <a:t>this </a:t>
            </a:r>
            <a:r>
              <a:rPr sz="614" spc="-37" dirty="0">
                <a:latin typeface="Arial"/>
                <a:cs typeface="Arial"/>
              </a:rPr>
              <a:t>area. </a:t>
            </a:r>
            <a:r>
              <a:rPr sz="614" spc="7" dirty="0">
                <a:latin typeface="Arial"/>
                <a:cs typeface="Arial"/>
              </a:rPr>
              <a:t>If </a:t>
            </a:r>
            <a:r>
              <a:rPr sz="614" spc="-34" dirty="0">
                <a:latin typeface="Arial"/>
                <a:cs typeface="Arial"/>
              </a:rPr>
              <a:t>you </a:t>
            </a:r>
            <a:r>
              <a:rPr sz="614" spc="-20" dirty="0">
                <a:latin typeface="Arial"/>
                <a:cs typeface="Arial"/>
              </a:rPr>
              <a:t>cannot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evaluate</a:t>
            </a:r>
            <a:endParaRPr sz="614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42624" y="3202726"/>
            <a:ext cx="1888548" cy="293420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 algn="just">
              <a:lnSpc>
                <a:spcPct val="101499"/>
              </a:lnSpc>
              <a:spcBef>
                <a:spcPts val="55"/>
              </a:spcBef>
            </a:pPr>
            <a:r>
              <a:rPr sz="614" spc="-3" dirty="0">
                <a:latin typeface="Arial"/>
                <a:cs typeface="Arial"/>
              </a:rPr>
              <a:t>the integral </a:t>
            </a:r>
            <a:r>
              <a:rPr sz="614" spc="-24" dirty="0">
                <a:latin typeface="Arial"/>
                <a:cs typeface="Arial"/>
              </a:rPr>
              <a:t>by </a:t>
            </a:r>
            <a:r>
              <a:rPr sz="614" spc="-17" dirty="0">
                <a:latin typeface="Arial"/>
                <a:cs typeface="Arial"/>
              </a:rPr>
              <a:t>calculus </a:t>
            </a:r>
            <a:r>
              <a:rPr sz="614" spc="-20" dirty="0">
                <a:latin typeface="Arial"/>
                <a:cs typeface="Arial"/>
              </a:rPr>
              <a:t>you </a:t>
            </a:r>
            <a:r>
              <a:rPr sz="614" spc="-24" dirty="0">
                <a:latin typeface="Arial"/>
                <a:cs typeface="Arial"/>
              </a:rPr>
              <a:t>may </a:t>
            </a:r>
            <a:r>
              <a:rPr sz="614" spc="-44" dirty="0">
                <a:latin typeface="Arial"/>
                <a:cs typeface="Arial"/>
              </a:rPr>
              <a:t>use </a:t>
            </a:r>
            <a:r>
              <a:rPr sz="614" spc="-14" dirty="0">
                <a:latin typeface="Arial"/>
                <a:cs typeface="Arial"/>
              </a:rPr>
              <a:t>geometry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dirty="0">
                <a:latin typeface="Arial"/>
                <a:cs typeface="Arial"/>
              </a:rPr>
              <a:t>find 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area. </a:t>
            </a:r>
            <a:r>
              <a:rPr sz="614" spc="10" dirty="0">
                <a:latin typeface="Arial"/>
                <a:cs typeface="Arial"/>
              </a:rPr>
              <a:t>Hint: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part of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circle </a:t>
            </a:r>
            <a:r>
              <a:rPr sz="614" spc="3" dirty="0">
                <a:latin typeface="Arial"/>
                <a:cs typeface="Arial"/>
              </a:rPr>
              <a:t>cut </a:t>
            </a:r>
            <a:r>
              <a:rPr sz="614" spc="-3" dirty="0">
                <a:latin typeface="Arial"/>
                <a:cs typeface="Arial"/>
              </a:rPr>
              <a:t>off </a:t>
            </a:r>
            <a:r>
              <a:rPr sz="614" spc="-31" dirty="0">
                <a:latin typeface="Arial"/>
                <a:cs typeface="Arial"/>
              </a:rPr>
              <a:t>by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41" dirty="0">
                <a:latin typeface="Arial"/>
                <a:cs typeface="Arial"/>
              </a:rPr>
              <a:t>a  </a:t>
            </a:r>
            <a:r>
              <a:rPr sz="614" spc="-14" dirty="0">
                <a:latin typeface="Arial"/>
                <a:cs typeface="Arial"/>
              </a:rPr>
              <a:t>circular </a:t>
            </a:r>
            <a:r>
              <a:rPr sz="614" spc="-24" dirty="0">
                <a:latin typeface="Arial"/>
                <a:cs typeface="Arial"/>
              </a:rPr>
              <a:t>sector </a:t>
            </a:r>
            <a:r>
              <a:rPr sz="614" spc="7" dirty="0">
                <a:latin typeface="Arial"/>
                <a:cs typeface="Arial"/>
              </a:rPr>
              <a:t>with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triangle</a:t>
            </a:r>
            <a:r>
              <a:rPr sz="614" spc="-24" dirty="0">
                <a:latin typeface="Arial"/>
                <a:cs typeface="Arial"/>
              </a:rPr>
              <a:t> removed.</a:t>
            </a:r>
            <a:endParaRPr sz="614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51017" y="3634579"/>
            <a:ext cx="4096616" cy="235593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72833">
              <a:spcBef>
                <a:spcPts val="65"/>
              </a:spcBef>
            </a:pPr>
            <a:r>
              <a:rPr sz="682" b="1" spc="-24" dirty="0">
                <a:latin typeface="Georgia"/>
                <a:cs typeface="Georgia"/>
              </a:rPr>
              <a:t>3. </a:t>
            </a:r>
            <a:r>
              <a:rPr sz="682" b="1" spc="-17" dirty="0">
                <a:latin typeface="Georgia"/>
                <a:cs typeface="Georgia"/>
              </a:rPr>
              <a:t>Cavalieri’s </a:t>
            </a:r>
            <a:r>
              <a:rPr sz="682" b="1" spc="-24" dirty="0">
                <a:latin typeface="Georgia"/>
                <a:cs typeface="Georgia"/>
              </a:rPr>
              <a:t>principle </a:t>
            </a:r>
            <a:r>
              <a:rPr sz="682" b="1" spc="-31" dirty="0">
                <a:latin typeface="Georgia"/>
                <a:cs typeface="Georgia"/>
              </a:rPr>
              <a:t>and volumes </a:t>
            </a:r>
            <a:r>
              <a:rPr sz="682" b="1" spc="-37" dirty="0">
                <a:latin typeface="Georgia"/>
                <a:cs typeface="Georgia"/>
              </a:rPr>
              <a:t>of</a:t>
            </a:r>
            <a:r>
              <a:rPr sz="682" b="1" spc="27" dirty="0">
                <a:latin typeface="Georgia"/>
                <a:cs typeface="Georgia"/>
              </a:rPr>
              <a:t> </a:t>
            </a:r>
            <a:r>
              <a:rPr sz="682" b="1" spc="-34" dirty="0">
                <a:latin typeface="Georgia"/>
                <a:cs typeface="Georgia"/>
              </a:rPr>
              <a:t>solids</a:t>
            </a:r>
            <a:endParaRPr sz="682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580">
              <a:latin typeface="Times New Roman"/>
              <a:cs typeface="Times New Roman"/>
            </a:endParaRPr>
          </a:p>
          <a:p>
            <a:pPr marL="18617" marR="16885" indent="154993" algn="just"/>
            <a:r>
              <a:rPr sz="682" spc="-3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14" dirty="0">
                <a:latin typeface="Times New Roman"/>
                <a:cs typeface="Times New Roman"/>
              </a:rPr>
              <a:t>use </a:t>
            </a:r>
            <a:r>
              <a:rPr sz="682" spc="24" dirty="0">
                <a:latin typeface="Times New Roman"/>
                <a:cs typeface="Times New Roman"/>
              </a:rPr>
              <a:t>integration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derive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formulas </a:t>
            </a:r>
            <a:r>
              <a:rPr sz="682" spc="7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Times New Roman"/>
                <a:cs typeface="Times New Roman"/>
              </a:rPr>
              <a:t>volumes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spheres, </a:t>
            </a:r>
            <a:r>
              <a:rPr sz="682" spc="14" dirty="0">
                <a:latin typeface="Times New Roman"/>
                <a:cs typeface="Times New Roman"/>
              </a:rPr>
              <a:t>cylinder, </a:t>
            </a:r>
            <a:r>
              <a:rPr sz="682" spc="7" dirty="0">
                <a:latin typeface="Times New Roman"/>
                <a:cs typeface="Times New Roman"/>
              </a:rPr>
              <a:t>cones, </a:t>
            </a:r>
            <a:r>
              <a:rPr sz="682" spc="37" dirty="0">
                <a:latin typeface="Times New Roman"/>
                <a:cs typeface="Times New Roman"/>
              </a:rPr>
              <a:t>and </a:t>
            </a:r>
            <a:r>
              <a:rPr sz="682" spc="27" dirty="0">
                <a:latin typeface="Times New Roman"/>
                <a:cs typeface="Times New Roman"/>
              </a:rPr>
              <a:t>many many  </a:t>
            </a:r>
            <a:r>
              <a:rPr sz="682" spc="17" dirty="0">
                <a:latin typeface="Times New Roman"/>
                <a:cs typeface="Times New Roman"/>
              </a:rPr>
              <a:t>more </a:t>
            </a:r>
            <a:r>
              <a:rPr sz="682" spc="7" dirty="0">
                <a:latin typeface="Times New Roman"/>
                <a:cs typeface="Times New Roman"/>
              </a:rPr>
              <a:t>solid </a:t>
            </a:r>
            <a:r>
              <a:rPr sz="682" spc="20" dirty="0">
                <a:latin typeface="Times New Roman"/>
                <a:cs typeface="Times New Roman"/>
              </a:rPr>
              <a:t>objects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systematic </a:t>
            </a:r>
            <a:r>
              <a:rPr sz="682" spc="-10" dirty="0">
                <a:latin typeface="Times New Roman"/>
                <a:cs typeface="Times New Roman"/>
              </a:rPr>
              <a:t>way. </a:t>
            </a: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14" dirty="0">
                <a:latin typeface="Times New Roman"/>
                <a:cs typeface="Times New Roman"/>
              </a:rPr>
              <a:t>section </a:t>
            </a:r>
            <a:r>
              <a:rPr sz="682" spc="-14" dirty="0">
                <a:latin typeface="Times New Roman"/>
                <a:cs typeface="Times New Roman"/>
              </a:rPr>
              <a:t>we’ll </a:t>
            </a:r>
            <a:r>
              <a:rPr sz="682" dirty="0">
                <a:latin typeface="Times New Roman"/>
                <a:cs typeface="Times New Roman"/>
              </a:rPr>
              <a:t>see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“method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slicing.”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716">
              <a:latin typeface="Times New Roman"/>
              <a:cs typeface="Times New Roman"/>
            </a:endParaRPr>
          </a:p>
          <a:p>
            <a:pPr marL="18617" marR="19915" indent="154993" algn="just"/>
            <a:r>
              <a:rPr sz="682" b="1" dirty="0">
                <a:latin typeface="Georgia"/>
                <a:cs typeface="Georgia"/>
              </a:rPr>
              <a:t>3.1. </a:t>
            </a: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92" dirty="0">
                <a:latin typeface="Georgia"/>
                <a:cs typeface="Georgia"/>
              </a:rPr>
              <a:t>– </a:t>
            </a:r>
            <a:r>
              <a:rPr sz="682" b="1" spc="-27" dirty="0">
                <a:latin typeface="Georgia"/>
                <a:cs typeface="Georgia"/>
              </a:rPr>
              <a:t>Volume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27" dirty="0">
                <a:latin typeface="Georgia"/>
                <a:cs typeface="Georgia"/>
              </a:rPr>
              <a:t>a </a:t>
            </a:r>
            <a:r>
              <a:rPr sz="682" b="1" spc="-20" dirty="0">
                <a:latin typeface="Georgia"/>
                <a:cs typeface="Georgia"/>
              </a:rPr>
              <a:t>pyramid. </a:t>
            </a:r>
            <a:r>
              <a:rPr sz="682" dirty="0">
                <a:latin typeface="Times New Roman"/>
                <a:cs typeface="Times New Roman"/>
              </a:rPr>
              <a:t>As </a:t>
            </a:r>
            <a:r>
              <a:rPr sz="682" spc="27" dirty="0">
                <a:latin typeface="Times New Roman"/>
                <a:cs typeface="Times New Roman"/>
              </a:rPr>
              <a:t>an </a:t>
            </a:r>
            <a:r>
              <a:rPr sz="682" spc="10" dirty="0">
                <a:latin typeface="Times New Roman"/>
                <a:cs typeface="Times New Roman"/>
              </a:rPr>
              <a:t>example </a:t>
            </a:r>
            <a:r>
              <a:rPr sz="682" dirty="0">
                <a:latin typeface="Times New Roman"/>
                <a:cs typeface="Times New Roman"/>
              </a:rPr>
              <a:t>let’s </a:t>
            </a:r>
            <a:r>
              <a:rPr sz="682" spc="17" dirty="0">
                <a:latin typeface="Times New Roman"/>
                <a:cs typeface="Times New Roman"/>
              </a:rPr>
              <a:t>compute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volume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pyramid </a:t>
            </a:r>
            <a:r>
              <a:rPr sz="682" spc="-3" dirty="0">
                <a:latin typeface="Times New Roman"/>
                <a:cs typeface="Times New Roman"/>
              </a:rPr>
              <a:t>whose  </a:t>
            </a:r>
            <a:r>
              <a:rPr sz="682" spc="24" dirty="0">
                <a:latin typeface="Times New Roman"/>
                <a:cs typeface="Times New Roman"/>
              </a:rPr>
              <a:t>base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7" dirty="0">
                <a:latin typeface="Times New Roman"/>
                <a:cs typeface="Times New Roman"/>
              </a:rPr>
              <a:t>square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side </a:t>
            </a:r>
            <a:r>
              <a:rPr sz="682" spc="10" dirty="0">
                <a:latin typeface="Times New Roman"/>
                <a:cs typeface="Times New Roman"/>
              </a:rPr>
              <a:t>1,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whose </a:t>
            </a:r>
            <a:r>
              <a:rPr sz="682" spc="24" dirty="0">
                <a:latin typeface="Times New Roman"/>
                <a:cs typeface="Times New Roman"/>
              </a:rPr>
              <a:t>height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1. </a:t>
            </a:r>
            <a:r>
              <a:rPr sz="682" spc="44" dirty="0">
                <a:latin typeface="Times New Roman"/>
                <a:cs typeface="Times New Roman"/>
              </a:rPr>
              <a:t>Our </a:t>
            </a:r>
            <a:r>
              <a:rPr sz="682" spc="34" dirty="0">
                <a:latin typeface="Times New Roman"/>
                <a:cs typeface="Times New Roman"/>
              </a:rPr>
              <a:t>strategy </a:t>
            </a:r>
            <a:r>
              <a:rPr sz="682" spc="3" dirty="0">
                <a:latin typeface="Times New Roman"/>
                <a:cs typeface="Times New Roman"/>
              </a:rPr>
              <a:t>will </a:t>
            </a:r>
            <a:r>
              <a:rPr sz="682" spc="31" dirty="0">
                <a:latin typeface="Times New Roman"/>
                <a:cs typeface="Times New Roman"/>
              </a:rPr>
              <a:t>be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divide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pyramid </a:t>
            </a:r>
            <a:r>
              <a:rPr sz="682" spc="27" dirty="0">
                <a:latin typeface="Times New Roman"/>
                <a:cs typeface="Times New Roman"/>
              </a:rPr>
              <a:t>into </a:t>
            </a:r>
            <a:r>
              <a:rPr sz="682" spc="41" dirty="0">
                <a:latin typeface="Times New Roman"/>
                <a:cs typeface="Times New Roman"/>
              </a:rPr>
              <a:t>thin  </a:t>
            </a:r>
            <a:r>
              <a:rPr sz="682" spc="20" dirty="0">
                <a:latin typeface="Times New Roman"/>
                <a:cs typeface="Times New Roman"/>
              </a:rPr>
              <a:t>horizontal </a:t>
            </a:r>
            <a:r>
              <a:rPr sz="682" dirty="0">
                <a:latin typeface="Times New Roman"/>
                <a:cs typeface="Times New Roman"/>
              </a:rPr>
              <a:t>slices </a:t>
            </a:r>
            <a:r>
              <a:rPr sz="682" spc="7" dirty="0">
                <a:latin typeface="Times New Roman"/>
                <a:cs typeface="Times New Roman"/>
              </a:rPr>
              <a:t>whose </a:t>
            </a:r>
            <a:r>
              <a:rPr sz="682" spc="10" dirty="0">
                <a:latin typeface="Times New Roman"/>
                <a:cs typeface="Times New Roman"/>
              </a:rPr>
              <a:t>volumes </a:t>
            </a:r>
            <a:r>
              <a:rPr sz="682" spc="-10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can compute, </a:t>
            </a:r>
            <a:r>
              <a:rPr sz="682" spc="37" dirty="0">
                <a:latin typeface="Times New Roman"/>
                <a:cs typeface="Times New Roman"/>
              </a:rPr>
              <a:t>and to add the </a:t>
            </a:r>
            <a:r>
              <a:rPr sz="682" spc="10" dirty="0">
                <a:latin typeface="Times New Roman"/>
                <a:cs typeface="Times New Roman"/>
              </a:rPr>
              <a:t>volumes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Times New Roman"/>
                <a:cs typeface="Times New Roman"/>
              </a:rPr>
              <a:t>slices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get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volume </a:t>
            </a:r>
            <a:r>
              <a:rPr sz="682" spc="-10" dirty="0">
                <a:latin typeface="Times New Roman"/>
                <a:cs typeface="Times New Roman"/>
              </a:rPr>
              <a:t>of 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pyramid.</a:t>
            </a:r>
            <a:endParaRPr sz="682">
              <a:latin typeface="Times New Roman"/>
              <a:cs typeface="Times New Roman"/>
            </a:endParaRPr>
          </a:p>
          <a:p>
            <a:pPr marL="18617" marR="19915" indent="154993" algn="just">
              <a:spcBef>
                <a:spcPts val="252"/>
              </a:spcBef>
            </a:pPr>
            <a:r>
              <a:rPr sz="682" spc="14" dirty="0">
                <a:latin typeface="Times New Roman"/>
                <a:cs typeface="Times New Roman"/>
              </a:rPr>
              <a:t>To </a:t>
            </a:r>
            <a:r>
              <a:rPr sz="682" spc="34" dirty="0">
                <a:latin typeface="Times New Roman"/>
                <a:cs typeface="Times New Roman"/>
              </a:rPr>
              <a:t>construct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slices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choose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37" dirty="0">
                <a:latin typeface="Times New Roman"/>
                <a:cs typeface="Times New Roman"/>
              </a:rPr>
              <a:t>partition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(height) </a:t>
            </a:r>
            <a:r>
              <a:rPr sz="682" spc="20" dirty="0">
                <a:latin typeface="Times New Roman"/>
                <a:cs typeface="Times New Roman"/>
              </a:rPr>
              <a:t>interval </a:t>
            </a:r>
            <a:r>
              <a:rPr sz="682" spc="-24" dirty="0">
                <a:latin typeface="Times New Roman"/>
                <a:cs typeface="Times New Roman"/>
              </a:rPr>
              <a:t>[0</a:t>
            </a:r>
            <a:r>
              <a:rPr sz="682" spc="-24" dirty="0">
                <a:latin typeface="DejaVu Serif"/>
                <a:cs typeface="DejaVu Serif"/>
              </a:rPr>
              <a:t>, </a:t>
            </a:r>
            <a:r>
              <a:rPr sz="682" spc="-17" dirty="0">
                <a:latin typeface="Times New Roman"/>
                <a:cs typeface="Times New Roman"/>
              </a:rPr>
              <a:t>1] </a:t>
            </a:r>
            <a:r>
              <a:rPr sz="682" spc="27" dirty="0">
                <a:latin typeface="Times New Roman"/>
                <a:cs typeface="Times New Roman"/>
              </a:rPr>
              <a:t>into </a:t>
            </a:r>
            <a:r>
              <a:rPr sz="682" spc="-51" dirty="0">
                <a:latin typeface="DejaVu Serif"/>
                <a:cs typeface="DejaVu Serif"/>
              </a:rPr>
              <a:t>N </a:t>
            </a:r>
            <a:r>
              <a:rPr sz="682" spc="24" dirty="0">
                <a:latin typeface="Times New Roman"/>
                <a:cs typeface="Times New Roman"/>
              </a:rPr>
              <a:t>subintervals, </a:t>
            </a:r>
            <a:r>
              <a:rPr sz="682" spc="10" dirty="0">
                <a:latin typeface="Times New Roman"/>
                <a:cs typeface="Times New Roman"/>
              </a:rPr>
              <a:t>i.e. </a:t>
            </a:r>
            <a:r>
              <a:rPr sz="682" spc="-7" dirty="0">
                <a:latin typeface="Times New Roman"/>
                <a:cs typeface="Times New Roman"/>
              </a:rPr>
              <a:t>we  </a:t>
            </a:r>
            <a:r>
              <a:rPr sz="682" spc="7" dirty="0">
                <a:latin typeface="Times New Roman"/>
                <a:cs typeface="Times New Roman"/>
              </a:rPr>
              <a:t>pick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numbers</a:t>
            </a:r>
            <a:endParaRPr sz="682">
              <a:latin typeface="Times New Roman"/>
              <a:cs typeface="Times New Roman"/>
            </a:endParaRPr>
          </a:p>
          <a:p>
            <a:pPr marL="1246010">
              <a:spcBef>
                <a:spcPts val="78"/>
              </a:spcBef>
            </a:pPr>
            <a:r>
              <a:rPr sz="682" spc="-3" dirty="0">
                <a:latin typeface="Times New Roman"/>
                <a:cs typeface="Times New Roman"/>
              </a:rPr>
              <a:t>0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0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-31" dirty="0">
                <a:latin typeface="DejaVu Sans"/>
                <a:cs typeface="DejaVu Sans"/>
              </a:rPr>
              <a:t>· · ·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-11904" dirty="0">
                <a:latin typeface="DejaVu Serif"/>
                <a:cs typeface="DejaVu Serif"/>
              </a:rPr>
              <a:t>N </a:t>
            </a:r>
            <a:r>
              <a:rPr sz="716" spc="41" baseline="-11904" dirty="0">
                <a:latin typeface="DejaVu Sans"/>
                <a:cs typeface="DejaVu Sans"/>
              </a:rPr>
              <a:t>−</a:t>
            </a:r>
            <a:r>
              <a:rPr sz="716" spc="41" baseline="-11904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erif"/>
                <a:cs typeface="DejaVu Serif"/>
              </a:rPr>
              <a:t>&lt;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716" spc="10" baseline="-11904" dirty="0">
                <a:latin typeface="DejaVu Serif"/>
                <a:cs typeface="DejaVu Serif"/>
              </a:rPr>
              <a:t>N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 marL="173610" indent="-155427">
              <a:spcBef>
                <a:spcPts val="225"/>
              </a:spcBef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as </a:t>
            </a:r>
            <a:r>
              <a:rPr sz="682" spc="20" dirty="0">
                <a:latin typeface="Times New Roman"/>
                <a:cs typeface="Times New Roman"/>
              </a:rPr>
              <a:t>usual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set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-11904" dirty="0">
                <a:latin typeface="DejaVu Serif"/>
                <a:cs typeface="DejaVu Serif"/>
              </a:rPr>
              <a:t>k</a:t>
            </a:r>
            <a:r>
              <a:rPr sz="716" spc="35" baseline="-11904" dirty="0">
                <a:latin typeface="DejaVu Sans"/>
                <a:cs typeface="DejaVu Sans"/>
              </a:rPr>
              <a:t>−</a:t>
            </a:r>
            <a:r>
              <a:rPr sz="716" spc="35" baseline="-11904" dirty="0">
                <a:latin typeface="Times New Roman"/>
                <a:cs typeface="Times New Roman"/>
              </a:rPr>
              <a:t>1</a:t>
            </a:r>
            <a:r>
              <a:rPr sz="682" spc="24" dirty="0">
                <a:latin typeface="Times New Roman"/>
                <a:cs typeface="Times New Roman"/>
              </a:rPr>
              <a:t>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define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mesh </a:t>
            </a:r>
            <a:r>
              <a:rPr sz="682" spc="-3" dirty="0">
                <a:latin typeface="Times New Roman"/>
                <a:cs typeface="Times New Roman"/>
              </a:rPr>
              <a:t>size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partition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largest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 </a:t>
            </a: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8617" marR="19915" indent="154993" algn="just">
              <a:spcBef>
                <a:spcPts val="259"/>
              </a:spcBef>
            </a:pP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DejaVu Serif"/>
                <a:cs typeface="DejaVu Serif"/>
              </a:rPr>
              <a:t>k</a:t>
            </a:r>
            <a:r>
              <a:rPr sz="716" spc="46" baseline="27777" dirty="0">
                <a:latin typeface="Times New Roman"/>
                <a:cs typeface="Times New Roman"/>
              </a:rPr>
              <a:t>th </a:t>
            </a:r>
            <a:r>
              <a:rPr sz="682" spc="3" dirty="0">
                <a:latin typeface="Times New Roman"/>
                <a:cs typeface="Times New Roman"/>
              </a:rPr>
              <a:t>slice </a:t>
            </a:r>
            <a:r>
              <a:rPr sz="682" spc="17" dirty="0">
                <a:latin typeface="Times New Roman"/>
                <a:cs typeface="Times New Roman"/>
              </a:rPr>
              <a:t>consists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those points </a:t>
            </a:r>
            <a:r>
              <a:rPr sz="682" spc="24" dirty="0">
                <a:latin typeface="Times New Roman"/>
                <a:cs typeface="Times New Roman"/>
              </a:rPr>
              <a:t>on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pyramid </a:t>
            </a:r>
            <a:r>
              <a:rPr sz="682" spc="14" dirty="0">
                <a:latin typeface="Times New Roman"/>
                <a:cs typeface="Times New Roman"/>
              </a:rPr>
              <a:t>whose </a:t>
            </a:r>
            <a:r>
              <a:rPr sz="682" spc="24" dirty="0">
                <a:latin typeface="Times New Roman"/>
                <a:cs typeface="Times New Roman"/>
              </a:rPr>
              <a:t>height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20" dirty="0">
                <a:latin typeface="Times New Roman"/>
                <a:cs typeface="Times New Roman"/>
              </a:rPr>
              <a:t>between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DejaVu Serif"/>
                <a:cs typeface="DejaVu Serif"/>
              </a:rPr>
              <a:t>k</a:t>
            </a:r>
            <a:r>
              <a:rPr sz="716" spc="25" baseline="-11904" dirty="0">
                <a:latin typeface="DejaVu Sans"/>
                <a:cs typeface="DejaVu Sans"/>
              </a:rPr>
              <a:t>−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20" dirty="0">
                <a:latin typeface="Times New Roman"/>
                <a:cs typeface="Times New Roman"/>
              </a:rPr>
              <a:t>.</a:t>
            </a:r>
            <a:r>
              <a:rPr sz="682" spc="211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14" dirty="0">
                <a:latin typeface="Times New Roman"/>
                <a:cs typeface="Times New Roman"/>
              </a:rPr>
              <a:t>intersection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pyramid with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plane </a:t>
            </a:r>
            <a:r>
              <a:rPr sz="682" spc="51" dirty="0">
                <a:latin typeface="Times New Roman"/>
                <a:cs typeface="Times New Roman"/>
              </a:rPr>
              <a:t>at </a:t>
            </a:r>
            <a:r>
              <a:rPr sz="682" spc="14" dirty="0">
                <a:latin typeface="Times New Roman"/>
                <a:cs typeface="Times New Roman"/>
              </a:rPr>
              <a:t>height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square,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by </a:t>
            </a:r>
            <a:r>
              <a:rPr sz="682" spc="14" dirty="0">
                <a:latin typeface="Times New Roman"/>
                <a:cs typeface="Times New Roman"/>
              </a:rPr>
              <a:t>similarity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length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side </a:t>
            </a:r>
            <a:r>
              <a:rPr sz="682" spc="-17" dirty="0">
                <a:latin typeface="Times New Roman"/>
                <a:cs typeface="Times New Roman"/>
              </a:rPr>
              <a:t>of 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27" dirty="0">
                <a:latin typeface="Times New Roman"/>
                <a:cs typeface="Times New Roman"/>
              </a:rPr>
              <a:t>square </a:t>
            </a:r>
            <a:r>
              <a:rPr sz="682" spc="3" dirty="0">
                <a:latin typeface="Times New Roman"/>
                <a:cs typeface="Times New Roman"/>
              </a:rPr>
              <a:t>is 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. </a:t>
            </a:r>
            <a:r>
              <a:rPr sz="682" spc="24" dirty="0">
                <a:latin typeface="Times New Roman"/>
                <a:cs typeface="Times New Roman"/>
              </a:rPr>
              <a:t>Therefore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44" dirty="0">
                <a:latin typeface="Times New Roman"/>
                <a:cs typeface="Times New Roman"/>
              </a:rPr>
              <a:t>bottom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DejaVu Serif"/>
                <a:cs typeface="DejaVu Serif"/>
              </a:rPr>
              <a:t>k</a:t>
            </a:r>
            <a:r>
              <a:rPr sz="716" spc="46" baseline="27777" dirty="0">
                <a:latin typeface="Times New Roman"/>
                <a:cs typeface="Times New Roman"/>
              </a:rPr>
              <a:t>th </a:t>
            </a:r>
            <a:r>
              <a:rPr sz="682" spc="3" dirty="0">
                <a:latin typeface="Times New Roman"/>
                <a:cs typeface="Times New Roman"/>
              </a:rPr>
              <a:t>slice is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7" dirty="0">
                <a:latin typeface="Times New Roman"/>
                <a:cs typeface="Times New Roman"/>
              </a:rPr>
              <a:t>square </a:t>
            </a:r>
            <a:r>
              <a:rPr sz="682" spc="31" dirty="0">
                <a:latin typeface="Times New Roman"/>
                <a:cs typeface="Times New Roman"/>
              </a:rPr>
              <a:t>with </a:t>
            </a:r>
            <a:r>
              <a:rPr sz="682" spc="14" dirty="0">
                <a:latin typeface="Times New Roman"/>
                <a:cs typeface="Times New Roman"/>
              </a:rPr>
              <a:t>side </a:t>
            </a:r>
            <a:r>
              <a:rPr sz="682" spc="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-11904" dirty="0">
                <a:latin typeface="DejaVu Serif"/>
                <a:cs typeface="DejaVu Serif"/>
              </a:rPr>
              <a:t>k</a:t>
            </a:r>
            <a:r>
              <a:rPr sz="716" spc="35" baseline="-11904" dirty="0">
                <a:latin typeface="DejaVu Sans"/>
                <a:cs typeface="DejaVu Sans"/>
              </a:rPr>
              <a:t>−</a:t>
            </a:r>
            <a:r>
              <a:rPr sz="716" spc="35" baseline="-11904" dirty="0">
                <a:latin typeface="Times New Roman"/>
                <a:cs typeface="Times New Roman"/>
              </a:rPr>
              <a:t>1</a:t>
            </a:r>
            <a:r>
              <a:rPr sz="682" spc="24" dirty="0">
                <a:latin typeface="Times New Roman"/>
                <a:cs typeface="Times New Roman"/>
              </a:rPr>
              <a:t>,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27" dirty="0">
                <a:latin typeface="Times New Roman"/>
                <a:cs typeface="Times New Roman"/>
              </a:rPr>
              <a:t>its </a:t>
            </a:r>
            <a:r>
              <a:rPr sz="682" spc="41" dirty="0">
                <a:latin typeface="Times New Roman"/>
                <a:cs typeface="Times New Roman"/>
              </a:rPr>
              <a:t>top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  </a:t>
            </a:r>
            <a:r>
              <a:rPr sz="682" spc="20" dirty="0">
                <a:latin typeface="Times New Roman"/>
                <a:cs typeface="Times New Roman"/>
              </a:rPr>
              <a:t>square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7" dirty="0">
                <a:latin typeface="Times New Roman"/>
                <a:cs typeface="Times New Roman"/>
              </a:rPr>
              <a:t>side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17" dirty="0">
                <a:latin typeface="Times New Roman"/>
                <a:cs typeface="Times New Roman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height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3" dirty="0">
                <a:latin typeface="Times New Roman"/>
                <a:cs typeface="Times New Roman"/>
              </a:rPr>
              <a:t>slice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-11904" dirty="0">
                <a:latin typeface="DejaVu Serif"/>
                <a:cs typeface="DejaVu Serif"/>
              </a:rPr>
              <a:t>k</a:t>
            </a:r>
            <a:r>
              <a:rPr sz="716" spc="25" baseline="-11904" dirty="0">
                <a:latin typeface="DejaVu Sans"/>
                <a:cs typeface="DejaVu Sans"/>
              </a:rPr>
              <a:t>−</a:t>
            </a:r>
            <a:r>
              <a:rPr sz="716" spc="25" baseline="-11904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48" dirty="0">
                <a:latin typeface="Times New Roman"/>
                <a:cs typeface="Times New Roman"/>
              </a:rPr>
              <a:t>∆</a:t>
            </a:r>
            <a:r>
              <a:rPr sz="682" spc="48" dirty="0">
                <a:latin typeface="DejaVu Serif"/>
                <a:cs typeface="DejaVu Serif"/>
              </a:rPr>
              <a:t>x</a:t>
            </a:r>
            <a:r>
              <a:rPr sz="716" spc="71" baseline="-11904" dirty="0">
                <a:latin typeface="DejaVu Serif"/>
                <a:cs typeface="DejaVu Serif"/>
              </a:rPr>
              <a:t>k</a:t>
            </a:r>
            <a:r>
              <a:rPr sz="716" spc="-168" baseline="-11904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8659" marR="19915" indent="164951" algn="just">
              <a:spcBef>
                <a:spcPts val="252"/>
              </a:spcBef>
            </a:pPr>
            <a:r>
              <a:rPr sz="682" spc="24" dirty="0">
                <a:latin typeface="Times New Roman"/>
                <a:cs typeface="Times New Roman"/>
              </a:rPr>
              <a:t>Thus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DejaVu Serif"/>
                <a:cs typeface="DejaVu Serif"/>
              </a:rPr>
              <a:t>k</a:t>
            </a:r>
            <a:r>
              <a:rPr sz="716" spc="46" baseline="27777" dirty="0">
                <a:latin typeface="Times New Roman"/>
                <a:cs typeface="Times New Roman"/>
              </a:rPr>
              <a:t>th </a:t>
            </a:r>
            <a:r>
              <a:rPr sz="682" spc="-7" dirty="0">
                <a:latin typeface="Times New Roman"/>
                <a:cs typeface="Times New Roman"/>
              </a:rPr>
              <a:t>slice </a:t>
            </a:r>
            <a:r>
              <a:rPr sz="682" i="1" spc="10" dirty="0">
                <a:latin typeface="Times New Roman"/>
                <a:cs typeface="Times New Roman"/>
              </a:rPr>
              <a:t>contains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dirty="0">
                <a:latin typeface="Times New Roman"/>
                <a:cs typeface="Times New Roman"/>
              </a:rPr>
              <a:t>block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height </a:t>
            </a:r>
            <a:r>
              <a:rPr sz="682" spc="44" dirty="0">
                <a:latin typeface="Times New Roman"/>
                <a:cs typeface="Times New Roman"/>
              </a:rPr>
              <a:t>∆</a:t>
            </a:r>
            <a:r>
              <a:rPr sz="682" spc="44" dirty="0">
                <a:latin typeface="DejaVu Serif"/>
                <a:cs typeface="DejaVu Serif"/>
              </a:rPr>
              <a:t>x</a:t>
            </a:r>
            <a:r>
              <a:rPr sz="716" spc="66" baseline="-11904" dirty="0">
                <a:latin typeface="DejaVu Serif"/>
                <a:cs typeface="DejaVu Serif"/>
              </a:rPr>
              <a:t>k </a:t>
            </a:r>
            <a:r>
              <a:rPr sz="682" spc="-3" dirty="0">
                <a:latin typeface="Times New Roman"/>
                <a:cs typeface="Times New Roman"/>
              </a:rPr>
              <a:t>whose </a:t>
            </a:r>
            <a:r>
              <a:rPr sz="682" spc="10" dirty="0">
                <a:latin typeface="Times New Roman"/>
                <a:cs typeface="Times New Roman"/>
              </a:rPr>
              <a:t>base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square </a:t>
            </a:r>
            <a:r>
              <a:rPr sz="682" spc="17" dirty="0">
                <a:latin typeface="Times New Roman"/>
                <a:cs typeface="Times New Roman"/>
              </a:rPr>
              <a:t>with </a:t>
            </a:r>
            <a:r>
              <a:rPr sz="682" dirty="0">
                <a:latin typeface="Times New Roman"/>
                <a:cs typeface="Times New Roman"/>
              </a:rPr>
              <a:t>sides </a:t>
            </a:r>
            <a:r>
              <a:rPr sz="682" spc="-10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14" dirty="0">
                <a:latin typeface="Times New Roman"/>
                <a:cs typeface="Times New Roman"/>
              </a:rPr>
              <a:t>,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its </a:t>
            </a:r>
            <a:r>
              <a:rPr sz="682" spc="3" dirty="0">
                <a:latin typeface="Times New Roman"/>
                <a:cs typeface="Times New Roman"/>
              </a:rPr>
              <a:t>volume  </a:t>
            </a:r>
            <a:r>
              <a:rPr sz="682" spc="34" dirty="0">
                <a:latin typeface="Times New Roman"/>
                <a:cs typeface="Times New Roman"/>
              </a:rPr>
              <a:t>must </a:t>
            </a:r>
            <a:r>
              <a:rPr sz="682" spc="17" dirty="0">
                <a:latin typeface="Times New Roman"/>
                <a:cs typeface="Times New Roman"/>
              </a:rPr>
              <a:t>therefore </a:t>
            </a:r>
            <a:r>
              <a:rPr sz="682" spc="27" dirty="0">
                <a:latin typeface="Times New Roman"/>
                <a:cs typeface="Times New Roman"/>
              </a:rPr>
              <a:t>be </a:t>
            </a:r>
            <a:r>
              <a:rPr sz="682" spc="17" dirty="0">
                <a:latin typeface="Times New Roman"/>
                <a:cs typeface="Times New Roman"/>
              </a:rPr>
              <a:t>larger </a:t>
            </a:r>
            <a:r>
              <a:rPr sz="682" spc="48" dirty="0">
                <a:latin typeface="Times New Roman"/>
                <a:cs typeface="Times New Roman"/>
              </a:rPr>
              <a:t>than </a:t>
            </a: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716" baseline="-11904" dirty="0">
                <a:latin typeface="DejaVu Serif"/>
                <a:cs typeface="DejaVu Serif"/>
              </a:rPr>
              <a:t>k </a:t>
            </a:r>
            <a:r>
              <a:rPr sz="682" spc="51" dirty="0">
                <a:latin typeface="Times New Roman"/>
                <a:cs typeface="Times New Roman"/>
              </a:rPr>
              <a:t>)</a:t>
            </a:r>
            <a:r>
              <a:rPr sz="716" spc="76" baseline="27777" dirty="0">
                <a:latin typeface="Times New Roman"/>
                <a:cs typeface="Times New Roman"/>
              </a:rPr>
              <a:t>2</a:t>
            </a:r>
            <a:r>
              <a:rPr sz="682" spc="51" dirty="0">
                <a:latin typeface="Times New Roman"/>
                <a:cs typeface="Times New Roman"/>
              </a:rPr>
              <a:t>∆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716" spc="76" baseline="-11904" dirty="0">
                <a:latin typeface="DejaVu Serif"/>
                <a:cs typeface="DejaVu Serif"/>
              </a:rPr>
              <a:t>k </a:t>
            </a:r>
            <a:r>
              <a:rPr sz="682" spc="17" dirty="0">
                <a:latin typeface="Times New Roman"/>
                <a:cs typeface="Times New Roman"/>
              </a:rPr>
              <a:t>. </a:t>
            </a:r>
            <a:r>
              <a:rPr sz="682" spc="37" dirty="0">
                <a:latin typeface="Times New Roman"/>
                <a:cs typeface="Times New Roman"/>
              </a:rPr>
              <a:t>On the </a:t>
            </a:r>
            <a:r>
              <a:rPr sz="682" spc="31" dirty="0">
                <a:latin typeface="Times New Roman"/>
                <a:cs typeface="Times New Roman"/>
              </a:rPr>
              <a:t>other </a:t>
            </a:r>
            <a:r>
              <a:rPr sz="682" spc="37" dirty="0">
                <a:latin typeface="Times New Roman"/>
                <a:cs typeface="Times New Roman"/>
              </a:rPr>
              <a:t>hand the </a:t>
            </a:r>
            <a:r>
              <a:rPr sz="682" spc="31" dirty="0">
                <a:latin typeface="DejaVu Serif"/>
                <a:cs typeface="DejaVu Serif"/>
              </a:rPr>
              <a:t>k</a:t>
            </a:r>
            <a:r>
              <a:rPr sz="716" spc="46" baseline="27777" dirty="0">
                <a:latin typeface="Times New Roman"/>
                <a:cs typeface="Times New Roman"/>
              </a:rPr>
              <a:t>th </a:t>
            </a:r>
            <a:r>
              <a:rPr sz="682" dirty="0">
                <a:latin typeface="Times New Roman"/>
                <a:cs typeface="Times New Roman"/>
              </a:rPr>
              <a:t>slice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10" dirty="0">
                <a:latin typeface="Times New Roman"/>
                <a:cs typeface="Times New Roman"/>
              </a:rPr>
              <a:t>contained </a:t>
            </a:r>
            <a:r>
              <a:rPr sz="682" i="1" spc="31" dirty="0">
                <a:latin typeface="Times New Roman"/>
                <a:cs typeface="Times New Roman"/>
              </a:rPr>
              <a:t>in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block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7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same </a:t>
            </a:r>
            <a:r>
              <a:rPr sz="682" spc="20" dirty="0">
                <a:latin typeface="Times New Roman"/>
                <a:cs typeface="Times New Roman"/>
              </a:rPr>
              <a:t>height </a:t>
            </a:r>
            <a:r>
              <a:rPr sz="682" spc="7" dirty="0">
                <a:latin typeface="Times New Roman"/>
                <a:cs typeface="Times New Roman"/>
              </a:rPr>
              <a:t>whose </a:t>
            </a:r>
            <a:r>
              <a:rPr sz="682" spc="17" dirty="0">
                <a:latin typeface="Times New Roman"/>
                <a:cs typeface="Times New Roman"/>
              </a:rPr>
              <a:t>base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square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7" dirty="0">
                <a:latin typeface="Times New Roman"/>
                <a:cs typeface="Times New Roman"/>
              </a:rPr>
              <a:t>sides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-11904" dirty="0">
                <a:latin typeface="DejaVu Serif"/>
                <a:cs typeface="DejaVu Serif"/>
              </a:rPr>
              <a:t>k</a:t>
            </a:r>
            <a:r>
              <a:rPr sz="716" spc="35" baseline="-11904" dirty="0">
                <a:latin typeface="DejaVu Sans"/>
                <a:cs typeface="DejaVu Sans"/>
              </a:rPr>
              <a:t>−</a:t>
            </a:r>
            <a:r>
              <a:rPr sz="716" spc="35" baseline="-11904" dirty="0">
                <a:latin typeface="Times New Roman"/>
                <a:cs typeface="Times New Roman"/>
              </a:rPr>
              <a:t>1</a:t>
            </a:r>
            <a:r>
              <a:rPr sz="682" spc="24" dirty="0">
                <a:latin typeface="Times New Roman"/>
                <a:cs typeface="Times New Roman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volume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3" dirty="0">
                <a:latin typeface="Times New Roman"/>
                <a:cs typeface="Times New Roman"/>
              </a:rPr>
              <a:t>slice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therefore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17" dirty="0">
                <a:latin typeface="Times New Roman"/>
                <a:cs typeface="Times New Roman"/>
              </a:rPr>
              <a:t>more </a:t>
            </a:r>
            <a:r>
              <a:rPr sz="682" spc="44" dirty="0">
                <a:latin typeface="Times New Roman"/>
                <a:cs typeface="Times New Roman"/>
              </a:rPr>
              <a:t>than  </a:t>
            </a:r>
            <a:r>
              <a:rPr sz="682" spc="17" dirty="0">
                <a:latin typeface="Times New Roman"/>
                <a:cs typeface="Times New Roman"/>
              </a:rPr>
              <a:t>(1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37" dirty="0">
                <a:latin typeface="DejaVu Serif"/>
                <a:cs typeface="DejaVu Serif"/>
              </a:rPr>
              <a:t>x</a:t>
            </a:r>
            <a:r>
              <a:rPr sz="716" spc="56" baseline="-11904" dirty="0">
                <a:latin typeface="DejaVu Serif"/>
                <a:cs typeface="DejaVu Serif"/>
              </a:rPr>
              <a:t>k</a:t>
            </a:r>
            <a:r>
              <a:rPr sz="716" spc="56" baseline="-11904" dirty="0">
                <a:latin typeface="DejaVu Sans"/>
                <a:cs typeface="DejaVu Sans"/>
              </a:rPr>
              <a:t>−</a:t>
            </a:r>
            <a:r>
              <a:rPr sz="716" spc="56" baseline="-11904" dirty="0">
                <a:latin typeface="Times New Roman"/>
                <a:cs typeface="Times New Roman"/>
              </a:rPr>
              <a:t>1</a:t>
            </a:r>
            <a:r>
              <a:rPr sz="682" spc="37" dirty="0">
                <a:latin typeface="Times New Roman"/>
                <a:cs typeface="Times New Roman"/>
              </a:rPr>
              <a:t>)</a:t>
            </a:r>
            <a:r>
              <a:rPr sz="716" spc="56" baseline="27777" dirty="0">
                <a:latin typeface="Times New Roman"/>
                <a:cs typeface="Times New Roman"/>
              </a:rPr>
              <a:t>2</a:t>
            </a:r>
            <a:r>
              <a:rPr sz="682" spc="37" dirty="0">
                <a:latin typeface="Times New Roman"/>
                <a:cs typeface="Times New Roman"/>
              </a:rPr>
              <a:t>∆</a:t>
            </a:r>
            <a:r>
              <a:rPr sz="682" spc="37" dirty="0">
                <a:latin typeface="DejaVu Serif"/>
                <a:cs typeface="DejaVu Serif"/>
              </a:rPr>
              <a:t>x</a:t>
            </a:r>
            <a:r>
              <a:rPr sz="716" spc="56" baseline="-11904" dirty="0">
                <a:latin typeface="DejaVu Serif"/>
                <a:cs typeface="DejaVu Serif"/>
              </a:rPr>
              <a:t>k </a:t>
            </a:r>
            <a:r>
              <a:rPr sz="682" spc="17" dirty="0">
                <a:latin typeface="Times New Roman"/>
                <a:cs typeface="Times New Roman"/>
              </a:rPr>
              <a:t>. </a:t>
            </a: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have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1027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1390</Words>
  <Application>Microsoft Office PowerPoint</Application>
  <PresentationFormat>Widescreen</PresentationFormat>
  <Paragraphs>188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2019-11-11T09:05:22Z</dcterms:created>
  <dcterms:modified xsi:type="dcterms:W3CDTF">2019-11-11T09:05:28Z</dcterms:modified>
</cp:coreProperties>
</file>